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 id="2147483665" r:id="rId3"/>
    <p:sldMasterId id="2147483673" r:id="rId4"/>
  </p:sldMasterIdLst>
  <p:notesMasterIdLst>
    <p:notesMasterId r:id="rId93"/>
  </p:notesMasterIdLst>
  <p:sldIdLst>
    <p:sldId id="257" r:id="rId5"/>
    <p:sldId id="4954" r:id="rId6"/>
    <p:sldId id="260" r:id="rId7"/>
    <p:sldId id="302" r:id="rId8"/>
    <p:sldId id="4958" r:id="rId9"/>
    <p:sldId id="4985" r:id="rId10"/>
    <p:sldId id="2076137011" r:id="rId11"/>
    <p:sldId id="2076137012" r:id="rId12"/>
    <p:sldId id="2076137013" r:id="rId13"/>
    <p:sldId id="2076137014" r:id="rId14"/>
    <p:sldId id="2076137015" r:id="rId15"/>
    <p:sldId id="2076137016" r:id="rId16"/>
    <p:sldId id="2076137017" r:id="rId17"/>
    <p:sldId id="2076137018" r:id="rId18"/>
    <p:sldId id="2076137021" r:id="rId19"/>
    <p:sldId id="2076137019" r:id="rId20"/>
    <p:sldId id="2076137020" r:id="rId21"/>
    <p:sldId id="1878" r:id="rId22"/>
    <p:sldId id="1911" r:id="rId23"/>
    <p:sldId id="1912" r:id="rId24"/>
    <p:sldId id="5001" r:id="rId25"/>
    <p:sldId id="1956" r:id="rId26"/>
    <p:sldId id="1918" r:id="rId27"/>
    <p:sldId id="1884" r:id="rId28"/>
    <p:sldId id="1887" r:id="rId29"/>
    <p:sldId id="5002" r:id="rId30"/>
    <p:sldId id="1938" r:id="rId31"/>
    <p:sldId id="5003" r:id="rId32"/>
    <p:sldId id="1877" r:id="rId33"/>
    <p:sldId id="1909" r:id="rId34"/>
    <p:sldId id="5004" r:id="rId35"/>
    <p:sldId id="5005" r:id="rId36"/>
    <p:sldId id="1927" r:id="rId37"/>
    <p:sldId id="1928" r:id="rId38"/>
    <p:sldId id="5006" r:id="rId39"/>
    <p:sldId id="1992" r:id="rId40"/>
    <p:sldId id="1908" r:id="rId41"/>
    <p:sldId id="1935" r:id="rId42"/>
    <p:sldId id="1944" r:id="rId43"/>
    <p:sldId id="5007" r:id="rId44"/>
    <p:sldId id="5008" r:id="rId45"/>
    <p:sldId id="5009" r:id="rId46"/>
    <p:sldId id="5010" r:id="rId47"/>
    <p:sldId id="1919" r:id="rId48"/>
    <p:sldId id="1923" r:id="rId49"/>
    <p:sldId id="5011" r:id="rId50"/>
    <p:sldId id="1925" r:id="rId51"/>
    <p:sldId id="5012" r:id="rId52"/>
    <p:sldId id="256" r:id="rId53"/>
    <p:sldId id="1487" r:id="rId54"/>
    <p:sldId id="1481" r:id="rId55"/>
    <p:sldId id="1482" r:id="rId56"/>
    <p:sldId id="1483" r:id="rId57"/>
    <p:sldId id="1484" r:id="rId58"/>
    <p:sldId id="1491" r:id="rId59"/>
    <p:sldId id="1500" r:id="rId60"/>
    <p:sldId id="1499" r:id="rId61"/>
    <p:sldId id="1503" r:id="rId62"/>
    <p:sldId id="1508" r:id="rId63"/>
    <p:sldId id="1875" r:id="rId64"/>
    <p:sldId id="1882" r:id="rId65"/>
    <p:sldId id="5013" r:id="rId66"/>
    <p:sldId id="1874" r:id="rId67"/>
    <p:sldId id="1876" r:id="rId68"/>
    <p:sldId id="5015" r:id="rId69"/>
    <p:sldId id="4950" r:id="rId70"/>
    <p:sldId id="4946" r:id="rId71"/>
    <p:sldId id="5032" r:id="rId72"/>
    <p:sldId id="5044" r:id="rId73"/>
    <p:sldId id="277" r:id="rId74"/>
    <p:sldId id="278" r:id="rId75"/>
    <p:sldId id="280" r:id="rId76"/>
    <p:sldId id="281" r:id="rId77"/>
    <p:sldId id="282" r:id="rId78"/>
    <p:sldId id="2076137000" r:id="rId79"/>
    <p:sldId id="2076137001" r:id="rId80"/>
    <p:sldId id="2076137002" r:id="rId81"/>
    <p:sldId id="2076137003" r:id="rId82"/>
    <p:sldId id="2076137004" r:id="rId83"/>
    <p:sldId id="2076137008" r:id="rId84"/>
    <p:sldId id="2076137005" r:id="rId85"/>
    <p:sldId id="2076137006" r:id="rId86"/>
    <p:sldId id="2076137007" r:id="rId87"/>
    <p:sldId id="2076137009" r:id="rId88"/>
    <p:sldId id="2076136952" r:id="rId89"/>
    <p:sldId id="2076137010" r:id="rId90"/>
    <p:sldId id="4953" r:id="rId91"/>
    <p:sldId id="303" r:id="rId9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23B0C84-3715-4825-B31F-D9CFC72C3F79}">
          <p14:sldIdLst>
            <p14:sldId id="257"/>
            <p14:sldId id="4954"/>
            <p14:sldId id="260"/>
            <p14:sldId id="302"/>
            <p14:sldId id="4958"/>
            <p14:sldId id="4985"/>
            <p14:sldId id="2076137011"/>
            <p14:sldId id="2076137012"/>
            <p14:sldId id="2076137013"/>
            <p14:sldId id="2076137014"/>
          </p14:sldIdLst>
        </p14:section>
        <p14:section name="IDENTITY AND SECURITY" id="{FB732E31-8982-4E5F-A354-6629ABC99EE5}">
          <p14:sldIdLst/>
        </p14:section>
        <p14:section name="APPLICATION INFRASTRUCTURE" id="{F196390D-D496-427D-8A51-43C1583615E7}">
          <p14:sldIdLst>
            <p14:sldId id="2076137015"/>
            <p14:sldId id="2076137016"/>
            <p14:sldId id="2076137017"/>
            <p14:sldId id="2076137018"/>
            <p14:sldId id="2076137021"/>
            <p14:sldId id="2076137019"/>
            <p14:sldId id="2076137020"/>
            <p14:sldId id="1878"/>
            <p14:sldId id="1911"/>
            <p14:sldId id="1912"/>
            <p14:sldId id="5001"/>
            <p14:sldId id="1956"/>
            <p14:sldId id="1918"/>
            <p14:sldId id="1884"/>
            <p14:sldId id="1887"/>
            <p14:sldId id="5002"/>
            <p14:sldId id="1938"/>
            <p14:sldId id="5003"/>
            <p14:sldId id="1877"/>
            <p14:sldId id="1909"/>
            <p14:sldId id="5004"/>
            <p14:sldId id="5005"/>
            <p14:sldId id="1927"/>
            <p14:sldId id="1928"/>
            <p14:sldId id="5006"/>
            <p14:sldId id="1992"/>
            <p14:sldId id="1908"/>
            <p14:sldId id="1935"/>
            <p14:sldId id="1944"/>
            <p14:sldId id="5007"/>
            <p14:sldId id="5008"/>
            <p14:sldId id="5009"/>
            <p14:sldId id="5010"/>
            <p14:sldId id="1919"/>
            <p14:sldId id="1923"/>
            <p14:sldId id="5011"/>
            <p14:sldId id="1925"/>
            <p14:sldId id="5012"/>
          </p14:sldIdLst>
        </p14:section>
        <p14:section name="DEPENDENCY MANAGEMENT" id="{68BA60E9-B5CE-4305-98DC-9085C35E7655}">
          <p14:sldIdLst>
            <p14:sldId id="256"/>
            <p14:sldId id="1487"/>
            <p14:sldId id="1481"/>
            <p14:sldId id="1482"/>
            <p14:sldId id="1483"/>
            <p14:sldId id="1484"/>
            <p14:sldId id="1491"/>
            <p14:sldId id="1500"/>
            <p14:sldId id="1499"/>
            <p14:sldId id="1503"/>
            <p14:sldId id="1508"/>
          </p14:sldIdLst>
        </p14:section>
        <p14:section name="CONTINUOUS FEEDBACK" id="{FB60E457-9D33-4A94-A4CF-314403F5C4CA}">
          <p14:sldIdLst>
            <p14:sldId id="1875"/>
            <p14:sldId id="1882"/>
            <p14:sldId id="5013"/>
            <p14:sldId id="1874"/>
            <p14:sldId id="1876"/>
            <p14:sldId id="5015"/>
          </p14:sldIdLst>
        </p14:section>
        <p14:section name="AZ-400 EXAM STRATEGY" id="{02140B16-C18C-457F-8C5F-EFD14DD43C62}">
          <p14:sldIdLst>
            <p14:sldId id="4950"/>
            <p14:sldId id="4946"/>
            <p14:sldId id="5032"/>
            <p14:sldId id="5044"/>
            <p14:sldId id="277"/>
            <p14:sldId id="278"/>
            <p14:sldId id="280"/>
            <p14:sldId id="281"/>
            <p14:sldId id="282"/>
            <p14:sldId id="2076137000"/>
            <p14:sldId id="2076137001"/>
            <p14:sldId id="2076137002"/>
            <p14:sldId id="2076137003"/>
            <p14:sldId id="2076137004"/>
            <p14:sldId id="2076137008"/>
            <p14:sldId id="2076137005"/>
            <p14:sldId id="2076137006"/>
            <p14:sldId id="2076137007"/>
            <p14:sldId id="2076137009"/>
            <p14:sldId id="2076136952"/>
            <p14:sldId id="2076137010"/>
            <p14:sldId id="4953"/>
            <p14:sldId id="30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00" autoAdjust="0"/>
    <p:restoredTop sz="95256" autoAdjust="0"/>
  </p:normalViewPr>
  <p:slideViewPr>
    <p:cSldViewPr snapToGrid="0" snapToObjects="1">
      <p:cViewPr varScale="1">
        <p:scale>
          <a:sx n="97" d="100"/>
          <a:sy n="97" d="100"/>
        </p:scale>
        <p:origin x="102" y="888"/>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77DA4-1661-45EF-A9F3-8EC09FB0B812}" type="datetimeFigureOut">
              <a:rPr lang="en-US" smtClean="0"/>
              <a:t>6/30/2020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D80BB-7EA4-42A6-9C95-4ACF2E12C0DE}" type="slidenum">
              <a:rPr lang="en-US" smtClean="0"/>
              <a:t>‹#›</a:t>
            </a:fld>
            <a:endParaRPr lang="en-US"/>
          </a:p>
        </p:txBody>
      </p:sp>
    </p:spTree>
    <p:extLst>
      <p:ext uri="{BB962C8B-B14F-4D97-AF65-F5344CB8AC3E}">
        <p14:creationId xmlns:p14="http://schemas.microsoft.com/office/powerpoint/2010/main" val="201611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5560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For more information about </a:t>
            </a:r>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96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013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1" u="none" strike="noStrike" kern="1200" dirty="0">
                <a:solidFill>
                  <a:schemeClr val="tx1"/>
                </a:solidFill>
                <a:effectLst/>
                <a:latin typeface="Segoe UI Light" pitchFamily="34" charset="0"/>
                <a:ea typeface="+mn-ea"/>
                <a:cs typeface="+mn-cs"/>
              </a:rPr>
              <a:t>Azure Resource Manager</a:t>
            </a:r>
            <a:r>
              <a:rPr lang="en-IE" sz="882" b="0" i="0" u="none" strike="noStrike" kern="1200" dirty="0">
                <a:solidFill>
                  <a:schemeClr val="tx1"/>
                </a:solidFill>
                <a:effectLst/>
                <a:latin typeface="Segoe UI Light" pitchFamily="34" charset="0"/>
                <a:ea typeface="+mn-ea"/>
                <a:cs typeface="+mn-cs"/>
              </a:rPr>
              <a:t>  provides a consistent management layer that allows you automate deployment and configuration of resources, using different automation and scripting tools such as Microsoft Azure PowerShell, Azure Command-Line Interface (Azure CLI), Microsoft Azure portal, REST API, and client SDKs.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149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Can discuss some of the benefits of using ARM templates when deploying and configuring resources in 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206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Mention the </a:t>
            </a:r>
            <a:r>
              <a:rPr lang="en-US" sz="900" dirty="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16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the wild characters in the command are intentional and its use will return all cmdlets that contain the word “extension”, so they can all be viewed.</a:t>
            </a:r>
          </a:p>
          <a:p>
            <a:endParaRPr lang="en-US" dirty="0"/>
          </a:p>
          <a:p>
            <a:r>
              <a:rPr lang="en-US" dirty="0"/>
              <a:t>Also, point students to the Azure documentation from where the sample Custom Script Extension is taken.</a:t>
            </a:r>
          </a:p>
          <a:p>
            <a:endParaRPr lang="en-US" dirty="0"/>
          </a:p>
          <a:p>
            <a:r>
              <a:rPr lang="en-US" sz="882" b="1" i="0" u="none" strike="noStrike" kern="1200" dirty="0">
                <a:solidFill>
                  <a:schemeClr val="tx1"/>
                </a:solidFill>
                <a:effectLst/>
                <a:latin typeface="Segoe UI Light" pitchFamily="34" charset="0"/>
                <a:ea typeface="+mn-ea"/>
                <a:cs typeface="+mn-cs"/>
              </a:rPr>
              <a:t>Set-</a:t>
            </a:r>
            <a:r>
              <a:rPr lang="en-US" sz="882" b="1" i="0" u="none" strike="noStrike" kern="1200" dirty="0" err="1">
                <a:solidFill>
                  <a:schemeClr val="tx1"/>
                </a:solidFill>
                <a:effectLst/>
                <a:latin typeface="Segoe UI Light" pitchFamily="34" charset="0"/>
                <a:ea typeface="+mn-ea"/>
                <a:cs typeface="+mn-cs"/>
              </a:rPr>
              <a:t>AzureRmVMCustomScriptExtension</a:t>
            </a:r>
            <a:endParaRPr lang="en-US" dirty="0"/>
          </a:p>
          <a:p>
            <a:r>
              <a:rPr lang="en-US" dirty="0"/>
              <a:t>https://docs.microsoft.com/en-us/powershell/module/azurerm.compute/set-azurermvmcustomscriptextension?view=azurermps-6.13.0#examples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819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might recommend the following video to students for viewing after class. It provides more details about Azure Cloud Shell. See Azure Friday – PowerShell in Azure Cloud Shell GA (https://azure.microsoft.com/en-us/resources/videos/azure-friday-powershell-in-azure-cloud-shell-ga/).</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466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066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660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0332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Azure Active Directory 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598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114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to find what Windows Server SKUs are available in different locations, using the Azure CLI example in the content, in this case West Europe. A similar query is shown for Linus RedHat SKUs in the West US region.</a:t>
            </a:r>
          </a:p>
          <a:p>
            <a:endParaRPr lang="en-US" dirty="0"/>
          </a:p>
          <a:p>
            <a:r>
              <a:rPr lang="en-US" dirty="0"/>
              <a:t>Call out the list of Linux endorsed distribution, and though not an extensive list you can point them to https://docs.microsoft.com/en-us/azure/virtual-machines/linux/endorsed-distros for a complete list of endorsed distributions with links to specific products.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59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some of the benefits of virtual machine scale sets for each of the scenarios in the table. When you have multiple VMs that must be deployed across Availability Zones or Availability Sets, or you need to control traffic where load balancer and gateway configuration is required, creating scale sets will be a significant benefit. In these scenarios, would you rather manually create and manage individual VMs, or automatically do this from a central configuration? Especially when you need to add more instances and ensure high availability.</a:t>
            </a:r>
          </a:p>
          <a:p>
            <a:endParaRPr lang="en-US" dirty="0"/>
          </a:p>
          <a:p>
            <a:r>
              <a:rPr lang="en-US" dirty="0"/>
              <a:t>Also, with scale sets, you can automatically scale out based on host metrics or things like Application Insights. </a:t>
            </a:r>
          </a:p>
          <a:p>
            <a:endParaRPr lang="en-US" dirty="0"/>
          </a:p>
          <a:p>
            <a:r>
              <a:rPr lang="en-US" dirty="0"/>
              <a:t>As with all quoted numbers related to service limits, quotas, and constraints, these can change over time.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1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could have students do this walkthrough, but it may be easier to just demonstrate the procedure. That way if some students don’t already have a subscription, you avoid the issues associated with ensuring all students can meet the prerequisites to do the task.</a:t>
            </a:r>
          </a:p>
          <a:p>
            <a:endParaRPr lang="en-US" dirty="0"/>
          </a:p>
          <a:p>
            <a:r>
              <a:rPr lang="en-US" dirty="0"/>
              <a:t>The slide lists the individual steps only for the walkthrough, so you will need to cover the sample script in the content.</a:t>
            </a:r>
          </a:p>
          <a:p>
            <a:r>
              <a:rPr lang="en-US" dirty="0"/>
              <a:t> </a:t>
            </a:r>
          </a:p>
          <a:p>
            <a:r>
              <a:rPr lang="en-US" dirty="0"/>
              <a:t>Mention the “good hygiene” of removing resources when no longer needed, using </a:t>
            </a:r>
            <a:r>
              <a:rPr lang="en-US" b="1" dirty="0"/>
              <a:t>az group delete</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69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diagrams to highlight the differences in architecture between Windows Server and Hyper-V containers. While there are similarities, focus on Hyper-V’s containers’ more optimized, virtualized environment that allows a more secure container implementation.</a:t>
            </a:r>
          </a:p>
          <a:p>
            <a:endParaRPr lang="en-US" dirty="0"/>
          </a:p>
          <a:p>
            <a:r>
              <a:rPr lang="en-US" dirty="0"/>
              <a:t>Note that Hyper-V containers are supported now on </a:t>
            </a:r>
            <a:r>
              <a:rPr lang="en-US" sz="882" b="0" i="0" u="none" strike="noStrike" kern="1200" dirty="0">
                <a:solidFill>
                  <a:schemeClr val="tx1"/>
                </a:solidFill>
                <a:effectLst/>
                <a:latin typeface="Segoe UI Light" pitchFamily="34" charset="0"/>
                <a:ea typeface="+mn-ea"/>
                <a:cs typeface="+mn-cs"/>
              </a:rPr>
              <a:t>both Windows Server 2016 and newer versions, and on the Windows 10 Anniversary edition. </a:t>
            </a:r>
            <a:endParaRPr lang="en-US" dirty="0"/>
          </a:p>
          <a:p>
            <a:endParaRPr lang="en-US" dirty="0"/>
          </a:p>
          <a:p>
            <a:r>
              <a:rPr lang="en-US" dirty="0"/>
              <a:t>Note the different scenario examples listed for Nano Server.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47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366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App Service, you pay for the Azure compute resources you use. The compute resources you use is determined by the App Service plan that you run your Web Apps on. </a:t>
            </a:r>
          </a:p>
          <a:p>
            <a:endParaRPr lang="en-US" dirty="0"/>
          </a:p>
          <a:p>
            <a:r>
              <a:rPr lang="en-US" dirty="0"/>
              <a:t>For more information, you can see:</a:t>
            </a:r>
          </a:p>
          <a:p>
            <a:endParaRPr lang="en-US" dirty="0"/>
          </a:p>
          <a:p>
            <a:r>
              <a:rPr lang="en-US" dirty="0"/>
              <a:t>App Service - https://azure.microsoft.com/en-us/services/app-service/ </a:t>
            </a:r>
          </a:p>
          <a:p>
            <a:endParaRPr lang="en-US" dirty="0"/>
          </a:p>
          <a:p>
            <a:r>
              <a:rPr lang="en-US" sz="882" b="0" i="0" u="none" strike="noStrike" kern="1200" dirty="0">
                <a:solidFill>
                  <a:schemeClr val="tx1"/>
                </a:solidFill>
                <a:effectLst/>
                <a:latin typeface="Segoe UI Light" pitchFamily="34" charset="0"/>
                <a:ea typeface="+mn-ea"/>
                <a:cs typeface="+mn-cs"/>
              </a:rPr>
              <a:t>While the slide provides a high-level look at App Service, focus on some of the DevOps capabilities, such as continuous deployment from Azure DevOps, GitHub, Docker Hub, and other sources.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Additionally, security and compliance is built-in with App Service being ISO, SOC, and PCI compliant. Authentication occurs through Azure AD, or through the appropriate API for the various social media 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8628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spend too much time on this and the next slide (which goes into a little more detail on the different pricing tiers). Just introduce the concepts of an app service plan.</a:t>
            </a:r>
          </a:p>
          <a:p>
            <a:endParaRPr lang="en-US" dirty="0"/>
          </a:p>
          <a:p>
            <a:r>
              <a:rPr lang="en-US" dirty="0"/>
              <a:t>For more information, you can see:</a:t>
            </a:r>
          </a:p>
          <a:p>
            <a:endParaRPr lang="en-US" dirty="0"/>
          </a:p>
          <a:p>
            <a:r>
              <a:rPr lang="en-US" dirty="0"/>
              <a:t>Azure App Service plan overview - https://docs.microsoft.com/en-us/azure/app-service/azure-web-sites-web-hosting-plans-in-depth-overview</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4843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cover the key Azure Function features as you’ve already covered the key attributes when discussing serverless computing…  things like focus on code only and not underlying infrastructure, event driven, automatic scaling, charges billed only as used, and statelessness. Mention that Azure Functions are ideal when messages are being received for example, from an IoT solution, and can rapidly respond to the message/trigger.</a:t>
            </a:r>
          </a:p>
          <a:p>
            <a:endParaRPr lang="en-US" dirty="0"/>
          </a:p>
          <a:p>
            <a:r>
              <a:rPr lang="en-US" dirty="0"/>
              <a:t>The list of key features is not exhaustive, and you can see more information at https://docs.microsoft.com/en-us/azure/azure-functions/.</a:t>
            </a:r>
          </a:p>
          <a:p>
            <a:endParaRPr lang="en-US" dirty="0"/>
          </a:p>
          <a:p>
            <a:r>
              <a:rPr lang="en-US" dirty="0"/>
              <a:t>Mention that language support is dependent on the different versions of Azure Functions runtime, so be sure to check the documentation for the latest information – https://docs.microsoft.com/en-us/azure/azure-functions/supported-languages#languages-in-runtime-1x-and-2x</a:t>
            </a:r>
          </a:p>
          <a:p>
            <a:endParaRPr lang="en-US" dirty="0"/>
          </a:p>
          <a:p>
            <a:r>
              <a:rPr lang="en-US" dirty="0"/>
              <a:t>You can also point students to the Azure Serverless Computing Cookbook at https://azure.microsoft.com/en-us/resources/azure-serverless-computing-cookbook/, which is a downloadable guide to building serverless apps that is provided by Microsoft.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341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1742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is ideal for running batch processing automated tasks that are composed of large-scale jobs. This can be done on demand so is an excellent option when you need to run large scale batch processing in the cloud, without having to worry about predefining a schedule.</a:t>
            </a:r>
          </a:p>
          <a:p>
            <a:endParaRPr lang="en-US" dirty="0"/>
          </a:p>
          <a:p>
            <a:r>
              <a:rPr lang="en-US" dirty="0"/>
              <a:t>Essentially, it enables the breaking down of computationally intensive workloads into individual tasks and you get the benefits of efficiently running those tasks in parallel at scale.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526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37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going to the </a:t>
            </a:r>
            <a:r>
              <a:rPr lang="en-US" dirty="0" err="1"/>
              <a:t>github</a:t>
            </a:r>
            <a:r>
              <a:rPr lang="en-US" dirty="0"/>
              <a:t> site, https://github.com/azsk/DevOpsKit-docs, and showing the readme to call out some elements of the </a:t>
            </a:r>
            <a:r>
              <a:rPr lang="en-US" dirty="0" err="1"/>
              <a:t>AzSK</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0726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026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Check Gate - https://docs.microsoft.com/en-us/azure/devops/pipelines/tasks/deploy/azure-policy-check-gate?view=vsts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456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799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Examples of when you might use RBAC include when you want to:</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one user to manage VMs in a subscription, and another user to manage virtual networks.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database administrator (DBA) group to manage SQL Server databases in a subscription.</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user to manage all resources in a resource group, such as VMs, websites, and subnets.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an application to access all resources in a resource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353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65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Azure Blueprints is also useful in Azure DevOps scenarios where blueprints are associated with specific build artifacts and release pipelines, and can be tracked more rigorously. </a:t>
            </a:r>
          </a:p>
          <a:p>
            <a:endParaRPr lang="en-US" sz="882" b="0" i="0" u="none" strike="noStrike" kern="1200" dirty="0">
              <a:solidFill>
                <a:schemeClr val="tx1"/>
              </a:solidFill>
              <a:effectLst/>
              <a:latin typeface="Segoe UI Light" pitchFamily="34" charset="0"/>
              <a:ea typeface="+mn-ea"/>
              <a:cs typeface="+mn-cs"/>
            </a:endParaRPr>
          </a:p>
          <a:p>
            <a:r>
              <a:rPr lang="en-US" b="1" dirty="0">
                <a:effectLst/>
              </a:rPr>
              <a:t>Note</a:t>
            </a:r>
            <a:r>
              <a:rPr lang="en-US" dirty="0">
                <a:effectLst/>
              </a:rPr>
              <a:t>: At the time of writing, Azure Blueprints is in </a:t>
            </a:r>
            <a:r>
              <a:rPr lang="en-US" b="1" dirty="0">
                <a:effectLst/>
              </a:rPr>
              <a:t>preview</a:t>
            </a:r>
            <a:r>
              <a:rPr lang="en-US" dirty="0">
                <a:effectLst/>
              </a:rPr>
              <a:t> and has not yet been released publicly.</a:t>
            </a:r>
          </a:p>
          <a:p>
            <a:endParaRPr lang="en-US" dirty="0">
              <a:effectLst/>
            </a:endParaRPr>
          </a:p>
          <a:p>
            <a:r>
              <a:rPr lang="en-IE" sz="900" b="1" dirty="0"/>
              <a:t>Discussion:</a:t>
            </a:r>
            <a:r>
              <a:rPr lang="en-IE" sz="900" dirty="0"/>
              <a:t> How to Azure Blueprint policies differ from templates?</a:t>
            </a:r>
          </a:p>
          <a:p>
            <a:r>
              <a:rPr lang="en-IE" sz="900" b="1" dirty="0">
                <a:effectLst/>
              </a:rPr>
              <a:t>Answer:</a:t>
            </a:r>
            <a:endParaRPr lang="en-US" b="1" dirty="0">
              <a:effectLst/>
            </a:endParaRPr>
          </a:p>
          <a:p>
            <a:r>
              <a:rPr lang="en-IE" sz="882" b="0" i="0" u="none" strike="noStrike" kern="1200" dirty="0">
                <a:solidFill>
                  <a:schemeClr val="tx1"/>
                </a:solidFill>
                <a:effectLst/>
                <a:latin typeface="Segoe UI Light" pitchFamily="34" charset="0"/>
                <a:ea typeface="+mn-ea"/>
                <a:cs typeface="+mn-cs"/>
              </a:rPr>
              <a:t>The blueprints in Azure Blueprints are different from Azure Resource Manager templates. When Azure Resource Manager templates deploy resources, they have no active relationship with the deployed resources (they exist in a local environment or in source control). By contrast, with Azure Blueprints, each deployment is tied to an Azure Blueprints package. This means that the relationship with resources will be maintained, even after deployment. In this way, maintaining relationships improves auditing and tracking capabilities.</a:t>
            </a:r>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3723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155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926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009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885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688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46529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35246888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8946377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6373831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3589685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41222616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49583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705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36359942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1781319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1226428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42139765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6/30/2020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151528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0731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8599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096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701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34892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9891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8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95938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573715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81151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384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78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8040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783978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678D1-E580-4AFA-9645-0210180F2F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115EDF-2F32-47B0-B93B-0A8AB54ED4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C15A3-5B84-4745-AE8E-D01A7C849CA5}"/>
              </a:ext>
            </a:extLst>
          </p:cNvPr>
          <p:cNvSpPr>
            <a:spLocks noGrp="1"/>
          </p:cNvSpPr>
          <p:nvPr>
            <p:ph type="dt" sz="half" idx="10"/>
          </p:nvPr>
        </p:nvSpPr>
        <p:spPr/>
        <p:txBody>
          <a:bodyPr/>
          <a:lstStyle/>
          <a:p>
            <a:fld id="{3563A62F-680B-4A35-98D0-365BE5368FE3}" type="datetimeFigureOut">
              <a:rPr lang="en-US" smtClean="0"/>
              <a:t>6/30/2020</a:t>
            </a:fld>
            <a:endParaRPr lang="en-US"/>
          </a:p>
        </p:txBody>
      </p:sp>
      <p:sp>
        <p:nvSpPr>
          <p:cNvPr id="5" name="Footer Placeholder 4">
            <a:extLst>
              <a:ext uri="{FF2B5EF4-FFF2-40B4-BE49-F238E27FC236}">
                <a16:creationId xmlns:a16="http://schemas.microsoft.com/office/drawing/2014/main" id="{850EDBA4-7B8F-4603-941F-B540C814E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F91AB-DF02-4719-A673-3B0B4A8471D7}"/>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38161116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C9F5B-0861-4958-8E5E-EBE62DA2D7D3}"/>
              </a:ext>
            </a:extLst>
          </p:cNvPr>
          <p:cNvSpPr>
            <a:spLocks noGrp="1"/>
          </p:cNvSpPr>
          <p:nvPr>
            <p:ph type="dt" sz="half" idx="10"/>
          </p:nvPr>
        </p:nvSpPr>
        <p:spPr/>
        <p:txBody>
          <a:bodyPr/>
          <a:lstStyle/>
          <a:p>
            <a:fld id="{3563A62F-680B-4A35-98D0-365BE5368FE3}" type="datetimeFigureOut">
              <a:rPr lang="en-US" smtClean="0"/>
              <a:t>6/30/2020</a:t>
            </a:fld>
            <a:endParaRPr lang="en-US"/>
          </a:p>
        </p:txBody>
      </p:sp>
      <p:sp>
        <p:nvSpPr>
          <p:cNvPr id="3" name="Footer Placeholder 2">
            <a:extLst>
              <a:ext uri="{FF2B5EF4-FFF2-40B4-BE49-F238E27FC236}">
                <a16:creationId xmlns:a16="http://schemas.microsoft.com/office/drawing/2014/main" id="{11D653B1-F4C5-46E3-BD7E-919956F3A5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FC8B0-9294-4FAA-909C-A1D7895342A1}"/>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2546578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682964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solidFill>
                <a:srgbClr val="00240D"/>
              </a:soli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44253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9946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4122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791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6/30/2020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11362517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6/30/2020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155041768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6/30/2020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34471066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DD6FDB-8DF0-418F-8936-23A5898E2C5D}" type="datetimeFigureOut">
              <a:rPr lang="en-US" smtClean="0"/>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955B6-869D-4048-947D-3F8B714FA4AE}" type="slidenum">
              <a:rPr lang="en-US" smtClean="0"/>
              <a:t>‹#›</a:t>
            </a:fld>
            <a:endParaRPr lang="en-US"/>
          </a:p>
        </p:txBody>
      </p:sp>
    </p:spTree>
    <p:extLst>
      <p:ext uri="{BB962C8B-B14F-4D97-AF65-F5344CB8AC3E}">
        <p14:creationId xmlns:p14="http://schemas.microsoft.com/office/powerpoint/2010/main" val="41198359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6/30/2020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29342034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6/30/2020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351815734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Bullets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sz="3200"/>
            </a:lvl1pPr>
          </a:lstStyle>
          <a:p>
            <a:r>
              <a:rPr lang="en-US" dirty="0"/>
              <a:t>CLICK TO EDIT MASTER TITLE STYLE</a:t>
            </a:r>
          </a:p>
        </p:txBody>
      </p:sp>
      <p:sp>
        <p:nvSpPr>
          <p:cNvPr id="6" name="Text Placeholder 5"/>
          <p:cNvSpPr>
            <a:spLocks noGrp="1"/>
          </p:cNvSpPr>
          <p:nvPr>
            <p:ph type="body" sz="quarter" idx="10"/>
          </p:nvPr>
        </p:nvSpPr>
        <p:spPr>
          <a:xfrm>
            <a:off x="457200" y="1123950"/>
            <a:ext cx="8229600" cy="867930"/>
          </a:xfrm>
        </p:spPr>
        <p:txBody>
          <a:bodyPr/>
          <a:lstStyle>
            <a:lvl1pPr>
              <a:defRPr sz="2400"/>
            </a:lvl1pPr>
            <a:lvl2pPr marL="685783" indent="-274313">
              <a:buFont typeface="Wingdings" charset="2"/>
              <a:buChar char="§"/>
              <a:defRPr/>
            </a:lvl2pPr>
            <a:lvl3pPr marL="914378" indent="-182876">
              <a:buFont typeface="Wingdings" charset="2"/>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9819677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2338867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993820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6/30/2020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795971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67197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88" r:id="rId7"/>
    <p:sldLayoutId id="2147483689" r:id="rId8"/>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8279272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9.xml"/><Relationship Id="rId1" Type="http://schemas.openxmlformats.org/officeDocument/2006/relationships/slideLayout" Target="../slideLayouts/slideLayout21.xml"/><Relationship Id="rId5" Type="http://schemas.openxmlformats.org/officeDocument/2006/relationships/image" Target="../media/image71.jpg"/><Relationship Id="rId4" Type="http://schemas.openxmlformats.org/officeDocument/2006/relationships/image" Target="../media/image70.jpg"/></Relationships>
</file>

<file path=ppt/slides/_rels/slide8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50.xml"/><Relationship Id="rId1" Type="http://schemas.openxmlformats.org/officeDocument/2006/relationships/slideLayout" Target="../slideLayouts/slideLayout21.xml"/><Relationship Id="rId4" Type="http://schemas.openxmlformats.org/officeDocument/2006/relationships/image" Target="../media/image73.jpg"/></Relationships>
</file>

<file path=ppt/slides/_rels/slide8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51.xml"/><Relationship Id="rId1" Type="http://schemas.openxmlformats.org/officeDocument/2006/relationships/slideLayout" Target="../slideLayouts/slideLayout21.xml"/><Relationship Id="rId4" Type="http://schemas.openxmlformats.org/officeDocument/2006/relationships/image" Target="../media/image75.jpg"/></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0130" y="37185"/>
            <a:ext cx="5894888" cy="1616093"/>
          </a:xfrm>
        </p:spPr>
        <p:txBody>
          <a:bodyPr/>
          <a:lstStyle/>
          <a:p>
            <a:r>
              <a:rPr lang="en-US" sz="2600" dirty="0">
                <a:solidFill>
                  <a:schemeClr val="bg1"/>
                </a:solidFill>
              </a:rPr>
              <a:t>Exam AZ-400: Microsoft Azure DevOps Solutions Crash Course</a:t>
            </a:r>
          </a:p>
        </p:txBody>
      </p:sp>
      <p:sp>
        <p:nvSpPr>
          <p:cNvPr id="3" name="Subtitle 2"/>
          <p:cNvSpPr>
            <a:spLocks noGrp="1"/>
          </p:cNvSpPr>
          <p:nvPr>
            <p:ph type="subTitle" idx="1"/>
          </p:nvPr>
        </p:nvSpPr>
        <p:spPr>
          <a:xfrm>
            <a:off x="-570100" y="3777274"/>
            <a:ext cx="3473302" cy="1314450"/>
          </a:xfrm>
        </p:spPr>
        <p:txBody>
          <a:bodyPr/>
          <a:lstStyle/>
          <a:p>
            <a:r>
              <a:rPr lang="en-US" sz="2400" dirty="0"/>
              <a:t>          Tim Warner</a:t>
            </a:r>
            <a:br>
              <a:rPr lang="en-US" sz="2400" dirty="0"/>
            </a:br>
            <a:r>
              <a:rPr lang="en-US" sz="2400" dirty="0"/>
              <a:t>@TechTrainerTim</a:t>
            </a:r>
          </a:p>
          <a:p>
            <a:endParaRPr lang="en-US" dirty="0"/>
          </a:p>
        </p:txBody>
      </p:sp>
      <p:pic>
        <p:nvPicPr>
          <p:cNvPr id="5" name="Picture 4">
            <a:extLst>
              <a:ext uri="{FF2B5EF4-FFF2-40B4-BE49-F238E27FC236}">
                <a16:creationId xmlns:a16="http://schemas.microsoft.com/office/drawing/2014/main" id="{4876BB5B-C316-42BE-AFB9-3A5212E84876}"/>
              </a:ext>
            </a:extLst>
          </p:cNvPr>
          <p:cNvPicPr>
            <a:picLocks noChangeAspect="1"/>
          </p:cNvPicPr>
          <p:nvPr/>
        </p:nvPicPr>
        <p:blipFill>
          <a:blip r:embed="rId2"/>
          <a:stretch>
            <a:fillRect/>
          </a:stretch>
        </p:blipFill>
        <p:spPr>
          <a:xfrm>
            <a:off x="5075864" y="1396683"/>
            <a:ext cx="2901585" cy="2901585"/>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GitHub Actions</a:t>
            </a:r>
          </a:p>
        </p:txBody>
      </p:sp>
      <p:pic>
        <p:nvPicPr>
          <p:cNvPr id="5" name="Picture 2">
            <a:extLst>
              <a:ext uri="{FF2B5EF4-FFF2-40B4-BE49-F238E27FC236}">
                <a16:creationId xmlns:a16="http://schemas.microsoft.com/office/drawing/2014/main" id="{959BEC58-039B-452B-AAF5-0DBCC5B43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9451" y="676167"/>
            <a:ext cx="4870770" cy="4337904"/>
          </a:xfrm>
          <a:prstGeom prst="rect">
            <a:avLst/>
          </a:prstGeom>
          <a:solidFill>
            <a:schemeClr val="tx1"/>
          </a:solidFill>
          <a:ln w="15875">
            <a:solidFill>
              <a:schemeClr val="tx1"/>
            </a:solidFill>
          </a:ln>
        </p:spPr>
      </p:pic>
      <p:sp>
        <p:nvSpPr>
          <p:cNvPr id="6" name="TextBox 5">
            <a:extLst>
              <a:ext uri="{FF2B5EF4-FFF2-40B4-BE49-F238E27FC236}">
                <a16:creationId xmlns:a16="http://schemas.microsoft.com/office/drawing/2014/main" id="{03F0FBD7-ACA4-4E3C-BACF-C60E0A6FB1E6}"/>
              </a:ext>
            </a:extLst>
          </p:cNvPr>
          <p:cNvSpPr txBox="1"/>
          <p:nvPr/>
        </p:nvSpPr>
        <p:spPr>
          <a:xfrm>
            <a:off x="283779" y="830314"/>
            <a:ext cx="3436882"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CI/CD workflow engine</a:t>
            </a:r>
          </a:p>
          <a:p>
            <a:pPr marL="285750" indent="-285750">
              <a:buFont typeface="Arial" panose="020B0604020202020204" pitchFamily="34" charset="0"/>
              <a:buChar char="•"/>
            </a:pPr>
            <a:r>
              <a:rPr lang="en-US" sz="2400" dirty="0"/>
              <a:t>Triggered by commit/pull request</a:t>
            </a:r>
          </a:p>
          <a:p>
            <a:pPr marL="285750" indent="-285750">
              <a:buFont typeface="Arial" panose="020B0604020202020204" pitchFamily="34" charset="0"/>
              <a:buChar char="•"/>
            </a:pPr>
            <a:r>
              <a:rPr lang="en-US" sz="2400" dirty="0"/>
              <a:t>GitHub-hosted build agents</a:t>
            </a:r>
          </a:p>
          <a:p>
            <a:pPr marL="742950" lvl="1" indent="-285750">
              <a:buFont typeface="Arial" panose="020B0604020202020204" pitchFamily="34" charset="0"/>
              <a:buChar char="•"/>
            </a:pPr>
            <a:r>
              <a:rPr lang="en-US" sz="2400" dirty="0"/>
              <a:t>Docker containers</a:t>
            </a:r>
          </a:p>
          <a:p>
            <a:pPr marL="285750" indent="-285750">
              <a:buFont typeface="Arial" panose="020B0604020202020204" pitchFamily="34" charset="0"/>
              <a:buChar char="•"/>
            </a:pPr>
            <a:r>
              <a:rPr lang="en-US" sz="2400" dirty="0"/>
              <a:t>Self-hosted agents</a:t>
            </a:r>
          </a:p>
          <a:p>
            <a:pPr marL="285750" indent="-285750">
              <a:buFont typeface="Arial" panose="020B0604020202020204" pitchFamily="34" charset="0"/>
              <a:buChar char="•"/>
            </a:pPr>
            <a:r>
              <a:rPr lang="en-US" sz="2400" dirty="0"/>
              <a:t>YAML workflow (pipeline) definition</a:t>
            </a:r>
          </a:p>
          <a:p>
            <a:pPr marL="285750" indent="-285750">
              <a:buFont typeface="Arial" panose="020B0604020202020204" pitchFamily="34" charset="0"/>
              <a:buChar char="•"/>
            </a:pPr>
            <a:r>
              <a:rPr lang="en-US" sz="2400" dirty="0"/>
              <a:t>Third-party tasks</a:t>
            </a:r>
          </a:p>
        </p:txBody>
      </p:sp>
    </p:spTree>
    <p:extLst>
      <p:ext uri="{BB962C8B-B14F-4D97-AF65-F5344CB8AC3E}">
        <p14:creationId xmlns:p14="http://schemas.microsoft.com/office/powerpoint/2010/main" val="333337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Code as Containers</a:t>
            </a:r>
          </a:p>
        </p:txBody>
      </p:sp>
    </p:spTree>
    <p:extLst>
      <p:ext uri="{BB962C8B-B14F-4D97-AF65-F5344CB8AC3E}">
        <p14:creationId xmlns:p14="http://schemas.microsoft.com/office/powerpoint/2010/main" val="39696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Containers vs. VMs</a:t>
            </a:r>
            <a:endParaRPr lang="en-US" i="1" dirty="0"/>
          </a:p>
        </p:txBody>
      </p:sp>
      <p:pic>
        <p:nvPicPr>
          <p:cNvPr id="1026" name="Picture 2">
            <a:extLst>
              <a:ext uri="{FF2B5EF4-FFF2-40B4-BE49-F238E27FC236}">
                <a16:creationId xmlns:a16="http://schemas.microsoft.com/office/drawing/2014/main" id="{E87540E1-C6F9-4F34-8265-4FC51323C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66" y="920444"/>
            <a:ext cx="7655668" cy="40976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22251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nac</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5200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Docker Container Build and Deployment Workflow</a:t>
            </a:r>
            <a:endParaRPr lang="en-US" i="1" dirty="0"/>
          </a:p>
        </p:txBody>
      </p:sp>
      <p:pic>
        <p:nvPicPr>
          <p:cNvPr id="2050" name="Picture 2">
            <a:extLst>
              <a:ext uri="{FF2B5EF4-FFF2-40B4-BE49-F238E27FC236}">
                <a16:creationId xmlns:a16="http://schemas.microsoft.com/office/drawing/2014/main" id="{9A00BD2E-CBAC-4A56-8C8A-242891958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68" y="909638"/>
            <a:ext cx="7727063" cy="3983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393010"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timw.info/dcw2</a:t>
            </a:r>
          </a:p>
        </p:txBody>
      </p:sp>
    </p:spTree>
    <p:extLst>
      <p:ext uri="{BB962C8B-B14F-4D97-AF65-F5344CB8AC3E}">
        <p14:creationId xmlns:p14="http://schemas.microsoft.com/office/powerpoint/2010/main" val="410307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Single-Stage Image Builds</a:t>
            </a:r>
            <a:endParaRPr lang="en-US" i="1" dirty="0"/>
          </a:p>
        </p:txBody>
      </p:sp>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42186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msdb</a:t>
            </a:r>
            <a:endParaRPr lang="en-US" sz="1600" dirty="0">
              <a:gradFill>
                <a:gsLst>
                  <a:gs pos="2917">
                    <a:schemeClr val="tx1"/>
                  </a:gs>
                  <a:gs pos="30000">
                    <a:schemeClr val="tx1"/>
                  </a:gs>
                </a:gsLst>
                <a:lin ang="5400000" scaled="0"/>
              </a:gradFill>
            </a:endParaRPr>
          </a:p>
        </p:txBody>
      </p:sp>
      <p:pic>
        <p:nvPicPr>
          <p:cNvPr id="2" name="Picture 1">
            <a:extLst>
              <a:ext uri="{FF2B5EF4-FFF2-40B4-BE49-F238E27FC236}">
                <a16:creationId xmlns:a16="http://schemas.microsoft.com/office/drawing/2014/main" id="{56B16A3D-DE7B-470E-A1EE-83ABBDA6CE8B}"/>
              </a:ext>
            </a:extLst>
          </p:cNvPr>
          <p:cNvPicPr>
            <a:picLocks noChangeAspect="1"/>
          </p:cNvPicPr>
          <p:nvPr/>
        </p:nvPicPr>
        <p:blipFill>
          <a:blip r:embed="rId3"/>
          <a:stretch>
            <a:fillRect/>
          </a:stretch>
        </p:blipFill>
        <p:spPr>
          <a:xfrm>
            <a:off x="592947" y="982384"/>
            <a:ext cx="7958106" cy="3565232"/>
          </a:xfrm>
          <a:prstGeom prst="rect">
            <a:avLst/>
          </a:prstGeom>
        </p:spPr>
      </p:pic>
      <p:sp>
        <p:nvSpPr>
          <p:cNvPr id="3" name="Rectangle: Rounded Corners 2">
            <a:extLst>
              <a:ext uri="{FF2B5EF4-FFF2-40B4-BE49-F238E27FC236}">
                <a16:creationId xmlns:a16="http://schemas.microsoft.com/office/drawing/2014/main" id="{271D6151-B393-44AC-9745-2419453FA142}"/>
              </a:ext>
            </a:extLst>
          </p:cNvPr>
          <p:cNvSpPr/>
          <p:nvPr/>
        </p:nvSpPr>
        <p:spPr bwMode="auto">
          <a:xfrm>
            <a:off x="5157216" y="342900"/>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Multiple </a:t>
            </a:r>
            <a:r>
              <a:rPr lang="en-US" sz="2000" dirty="0" err="1">
                <a:gradFill>
                  <a:gsLst>
                    <a:gs pos="0">
                      <a:srgbClr val="FFFFFF"/>
                    </a:gs>
                    <a:gs pos="100000">
                      <a:srgbClr val="FFFFFF"/>
                    </a:gs>
                  </a:gsLst>
                  <a:lin ang="5400000" scaled="0"/>
                </a:gradFill>
                <a:ea typeface="Segoe UI" pitchFamily="34" charset="0"/>
                <a:cs typeface="Segoe UI" pitchFamily="34" charset="0"/>
              </a:rPr>
              <a:t>dockerfiles</a:t>
            </a:r>
            <a:r>
              <a:rPr lang="en-US" sz="2000" dirty="0">
                <a:gradFill>
                  <a:gsLst>
                    <a:gs pos="0">
                      <a:srgbClr val="FFFFFF"/>
                    </a:gs>
                    <a:gs pos="100000">
                      <a:srgbClr val="FFFFFF"/>
                    </a:gs>
                  </a:gsLst>
                  <a:lin ang="5400000" scaled="0"/>
                </a:gradFill>
                <a:ea typeface="Segoe UI" pitchFamily="34" charset="0"/>
                <a:cs typeface="Segoe UI" pitchFamily="34" charset="0"/>
              </a:rPr>
              <a:t>/images for different environments</a:t>
            </a:r>
          </a:p>
        </p:txBody>
      </p:sp>
      <p:sp>
        <p:nvSpPr>
          <p:cNvPr id="8" name="Rectangle: Rounded Corners 7">
            <a:extLst>
              <a:ext uri="{FF2B5EF4-FFF2-40B4-BE49-F238E27FC236}">
                <a16:creationId xmlns:a16="http://schemas.microsoft.com/office/drawing/2014/main" id="{F6354BCD-915F-45D4-9918-F9054DE5203F}"/>
              </a:ext>
            </a:extLst>
          </p:cNvPr>
          <p:cNvSpPr/>
          <p:nvPr/>
        </p:nvSpPr>
        <p:spPr bwMode="auto">
          <a:xfrm>
            <a:off x="5157216" y="2320096"/>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Larger storage footprint/attack surface</a:t>
            </a:r>
          </a:p>
        </p:txBody>
      </p:sp>
      <p:sp>
        <p:nvSpPr>
          <p:cNvPr id="9" name="Rectangle: Rounded Corners 8">
            <a:extLst>
              <a:ext uri="{FF2B5EF4-FFF2-40B4-BE49-F238E27FC236}">
                <a16:creationId xmlns:a16="http://schemas.microsoft.com/office/drawing/2014/main" id="{B0CB4D65-196F-4736-BD32-BC91A1440F8A}"/>
              </a:ext>
            </a:extLst>
          </p:cNvPr>
          <p:cNvSpPr/>
          <p:nvPr/>
        </p:nvSpPr>
        <p:spPr bwMode="auto">
          <a:xfrm>
            <a:off x="5157216" y="3823764"/>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More management</a:t>
            </a:r>
          </a:p>
        </p:txBody>
      </p:sp>
    </p:spTree>
    <p:extLst>
      <p:ext uri="{BB962C8B-B14F-4D97-AF65-F5344CB8AC3E}">
        <p14:creationId xmlns:p14="http://schemas.microsoft.com/office/powerpoint/2010/main" val="53096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Multi-Stage Image Builds</a:t>
            </a:r>
            <a:endParaRPr lang="en-US" i="1" dirty="0"/>
          </a:p>
        </p:txBody>
      </p:sp>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42186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msdb</a:t>
            </a:r>
            <a:endParaRPr lang="en-US" sz="1600" dirty="0">
              <a:gradFill>
                <a:gsLst>
                  <a:gs pos="2917">
                    <a:schemeClr val="tx1"/>
                  </a:gs>
                  <a:gs pos="30000">
                    <a:schemeClr val="tx1"/>
                  </a:gs>
                </a:gsLst>
                <a:lin ang="5400000" scaled="0"/>
              </a:gradFill>
            </a:endParaRPr>
          </a:p>
        </p:txBody>
      </p:sp>
      <p:pic>
        <p:nvPicPr>
          <p:cNvPr id="3" name="Picture 2">
            <a:extLst>
              <a:ext uri="{FF2B5EF4-FFF2-40B4-BE49-F238E27FC236}">
                <a16:creationId xmlns:a16="http://schemas.microsoft.com/office/drawing/2014/main" id="{144E5A6E-45F7-4771-90BA-30577AB03AA7}"/>
              </a:ext>
            </a:extLst>
          </p:cNvPr>
          <p:cNvPicPr>
            <a:picLocks noChangeAspect="1"/>
          </p:cNvPicPr>
          <p:nvPr/>
        </p:nvPicPr>
        <p:blipFill>
          <a:blip r:embed="rId3"/>
          <a:stretch>
            <a:fillRect/>
          </a:stretch>
        </p:blipFill>
        <p:spPr>
          <a:xfrm>
            <a:off x="2066573" y="811066"/>
            <a:ext cx="5010854" cy="3989534"/>
          </a:xfrm>
          <a:prstGeom prst="rect">
            <a:avLst/>
          </a:prstGeom>
        </p:spPr>
      </p:pic>
      <p:sp>
        <p:nvSpPr>
          <p:cNvPr id="6" name="Rectangle: Rounded Corners 5">
            <a:extLst>
              <a:ext uri="{FF2B5EF4-FFF2-40B4-BE49-F238E27FC236}">
                <a16:creationId xmlns:a16="http://schemas.microsoft.com/office/drawing/2014/main" id="{A6E2BA7B-CC1B-409C-B431-FA660E7A823A}"/>
              </a:ext>
            </a:extLst>
          </p:cNvPr>
          <p:cNvSpPr/>
          <p:nvPr/>
        </p:nvSpPr>
        <p:spPr bwMode="auto">
          <a:xfrm>
            <a:off x="5157216" y="342900"/>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Similar pattern to multi-stage YAML pipeline</a:t>
            </a:r>
          </a:p>
        </p:txBody>
      </p:sp>
      <p:sp>
        <p:nvSpPr>
          <p:cNvPr id="8" name="Rectangle: Rounded Corners 7">
            <a:extLst>
              <a:ext uri="{FF2B5EF4-FFF2-40B4-BE49-F238E27FC236}">
                <a16:creationId xmlns:a16="http://schemas.microsoft.com/office/drawing/2014/main" id="{63F85B57-2FC2-4498-B96E-C518DFF9755A}"/>
              </a:ext>
            </a:extLst>
          </p:cNvPr>
          <p:cNvSpPr/>
          <p:nvPr/>
        </p:nvSpPr>
        <p:spPr bwMode="auto">
          <a:xfrm>
            <a:off x="5157216" y="1887027"/>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Copy elements from one image to another</a:t>
            </a:r>
          </a:p>
        </p:txBody>
      </p:sp>
      <p:sp>
        <p:nvSpPr>
          <p:cNvPr id="9" name="Rectangle: Rounded Corners 8">
            <a:extLst>
              <a:ext uri="{FF2B5EF4-FFF2-40B4-BE49-F238E27FC236}">
                <a16:creationId xmlns:a16="http://schemas.microsoft.com/office/drawing/2014/main" id="{97C4CD48-AD72-47FA-BD66-C8226FEEAA59}"/>
              </a:ext>
            </a:extLst>
          </p:cNvPr>
          <p:cNvSpPr/>
          <p:nvPr/>
        </p:nvSpPr>
        <p:spPr bwMode="auto">
          <a:xfrm>
            <a:off x="5157216" y="3703635"/>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Slimmer/more secure images</a:t>
            </a:r>
          </a:p>
        </p:txBody>
      </p:sp>
    </p:spTree>
    <p:extLst>
      <p:ext uri="{BB962C8B-B14F-4D97-AF65-F5344CB8AC3E}">
        <p14:creationId xmlns:p14="http://schemas.microsoft.com/office/powerpoint/2010/main" val="240174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Support for Containers</a:t>
            </a:r>
            <a:endParaRPr lang="en-US" i="1" dirty="0"/>
          </a:p>
        </p:txBody>
      </p:sp>
      <p:sp>
        <p:nvSpPr>
          <p:cNvPr id="2" name="Text Placeholder 1">
            <a:extLst>
              <a:ext uri="{FF2B5EF4-FFF2-40B4-BE49-F238E27FC236}">
                <a16:creationId xmlns:a16="http://schemas.microsoft.com/office/drawing/2014/main" id="{52374CC2-DD13-43C7-8064-552E100B2A51}"/>
              </a:ext>
            </a:extLst>
          </p:cNvPr>
          <p:cNvSpPr>
            <a:spLocks noGrp="1"/>
          </p:cNvSpPr>
          <p:nvPr>
            <p:ph type="body" sz="quarter" idx="10"/>
          </p:nvPr>
        </p:nvSpPr>
        <p:spPr>
          <a:xfrm>
            <a:off x="438150" y="1076623"/>
            <a:ext cx="8263890" cy="1098762"/>
          </a:xfrm>
        </p:spPr>
        <p:txBody>
          <a:bodyPr/>
          <a:lstStyle/>
          <a:p>
            <a:r>
              <a:rPr lang="en-US" dirty="0"/>
              <a:t>Azure Container Registry</a:t>
            </a:r>
          </a:p>
          <a:p>
            <a:r>
              <a:rPr lang="en-US" dirty="0"/>
              <a:t>Azure Container Instance</a:t>
            </a:r>
          </a:p>
          <a:p>
            <a:r>
              <a:rPr lang="en-US" dirty="0"/>
              <a:t>Azure Kubernetes Service (AKS)</a:t>
            </a:r>
          </a:p>
        </p:txBody>
      </p:sp>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283428"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sadf</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2185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DevOps Docker Build/Release Tasks</a:t>
            </a:r>
            <a:endParaRPr lang="en-US" i="1" dirty="0"/>
          </a:p>
        </p:txBody>
      </p:sp>
      <p:pic>
        <p:nvPicPr>
          <p:cNvPr id="2" name="Picture 1">
            <a:extLst>
              <a:ext uri="{FF2B5EF4-FFF2-40B4-BE49-F238E27FC236}">
                <a16:creationId xmlns:a16="http://schemas.microsoft.com/office/drawing/2014/main" id="{A7966793-633A-4E81-BE25-E3F6B6077752}"/>
              </a:ext>
            </a:extLst>
          </p:cNvPr>
          <p:cNvPicPr>
            <a:picLocks noChangeAspect="1"/>
          </p:cNvPicPr>
          <p:nvPr/>
        </p:nvPicPr>
        <p:blipFill>
          <a:blip r:embed="rId3"/>
          <a:stretch>
            <a:fillRect/>
          </a:stretch>
        </p:blipFill>
        <p:spPr>
          <a:xfrm>
            <a:off x="1951777" y="872745"/>
            <a:ext cx="5240446" cy="4174076"/>
          </a:xfrm>
          <a:prstGeom prst="rect">
            <a:avLst/>
          </a:prstGeom>
        </p:spPr>
      </p:pic>
    </p:spTree>
    <p:extLst>
      <p:ext uri="{BB962C8B-B14F-4D97-AF65-F5344CB8AC3E}">
        <p14:creationId xmlns:p14="http://schemas.microsoft.com/office/powerpoint/2010/main" val="26497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1902908"/>
            <a:ext cx="6858000" cy="747897"/>
          </a:xfrm>
        </p:spPr>
        <p:txBody>
          <a:bodyPr/>
          <a:lstStyle/>
          <a:p>
            <a:r>
              <a:rPr lang="en-US" dirty="0"/>
              <a:t>Infrastructure as Code and Configuration Management</a:t>
            </a:r>
          </a:p>
        </p:txBody>
      </p:sp>
    </p:spTree>
    <p:extLst>
      <p:ext uri="{BB962C8B-B14F-4D97-AF65-F5344CB8AC3E}">
        <p14:creationId xmlns:p14="http://schemas.microsoft.com/office/powerpoint/2010/main" val="48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Imperative vs. Declarative</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r>
              <a:rPr lang="en-US" dirty="0"/>
              <a:t>Approaches to implementing infrastructure and configuration as code</a:t>
            </a:r>
          </a:p>
          <a:p>
            <a:pPr marL="0" indent="0">
              <a:buNone/>
            </a:pPr>
            <a:endParaRPr lang="en-US" dirty="0"/>
          </a:p>
          <a:p>
            <a:pPr marL="0" indent="0">
              <a:buNone/>
            </a:pPr>
            <a:r>
              <a:rPr lang="en-US" dirty="0"/>
              <a:t>Declarative</a:t>
            </a:r>
          </a:p>
          <a:p>
            <a:pPr lvl="1">
              <a:buFont typeface="Arial" panose="020B0604020202020204" pitchFamily="34" charset="0"/>
              <a:buChar char="•"/>
            </a:pPr>
            <a:r>
              <a:rPr lang="en-US" sz="1800" dirty="0"/>
              <a:t>Functional</a:t>
            </a:r>
          </a:p>
          <a:p>
            <a:pPr lvl="1">
              <a:buFont typeface="Arial" panose="020B0604020202020204" pitchFamily="34" charset="0"/>
              <a:buChar char="•"/>
            </a:pPr>
            <a:r>
              <a:rPr lang="en-US" sz="1800" dirty="0"/>
              <a:t>Defines what the final state should be </a:t>
            </a:r>
            <a:endParaRPr lang="en-US" dirty="0"/>
          </a:p>
          <a:p>
            <a:pPr marL="0" indent="0">
              <a:buNone/>
            </a:pPr>
            <a:r>
              <a:rPr lang="en-US" dirty="0"/>
              <a:t>Imperative</a:t>
            </a:r>
          </a:p>
          <a:p>
            <a:pPr lvl="1">
              <a:buFont typeface="Arial" panose="020B0604020202020204" pitchFamily="34" charset="0"/>
              <a:buChar char="•"/>
            </a:pPr>
            <a:r>
              <a:rPr lang="en-US" sz="1800" dirty="0"/>
              <a:t>Procedural</a:t>
            </a:r>
          </a:p>
          <a:p>
            <a:pPr lvl="1">
              <a:buFont typeface="Arial" panose="020B0604020202020204" pitchFamily="34" charset="0"/>
              <a:buChar char="•"/>
            </a:pPr>
            <a:r>
              <a:rPr lang="en-US" sz="1800" dirty="0"/>
              <a:t>Defines the “how” for </a:t>
            </a:r>
            <a:br>
              <a:rPr lang="en-US" sz="1800" dirty="0"/>
            </a:br>
            <a:r>
              <a:rPr lang="en-US" sz="1800" dirty="0"/>
              <a:t>what the final state </a:t>
            </a:r>
            <a:br>
              <a:rPr lang="en-US" sz="1800" dirty="0"/>
            </a:br>
            <a:r>
              <a:rPr lang="en-US" sz="1800" dirty="0"/>
              <a:t>should be</a:t>
            </a:r>
          </a:p>
        </p:txBody>
      </p:sp>
      <p:pic>
        <p:nvPicPr>
          <p:cNvPr id="3" name="Picture 2"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92C4261C-04D4-4A91-8BC8-B6512786546F}"/>
              </a:ext>
            </a:extLst>
          </p:cNvPr>
          <p:cNvPicPr>
            <a:picLocks noChangeAspect="1"/>
          </p:cNvPicPr>
          <p:nvPr/>
        </p:nvPicPr>
        <p:blipFill>
          <a:blip r:embed="rId3"/>
          <a:stretch>
            <a:fillRect/>
          </a:stretch>
        </p:blipFill>
        <p:spPr>
          <a:xfrm>
            <a:off x="5165766" y="2139414"/>
            <a:ext cx="3648693" cy="1283921"/>
          </a:xfrm>
          <a:prstGeom prst="rect">
            <a:avLst/>
          </a:prstGeom>
        </p:spPr>
      </p:pic>
      <p:pic>
        <p:nvPicPr>
          <p:cNvPr id="5" name="Picture 4" descr="An icon representing a script followed by an arrow pointing to an image representing an application in its final state.">
            <a:extLst>
              <a:ext uri="{FF2B5EF4-FFF2-40B4-BE49-F238E27FC236}">
                <a16:creationId xmlns:a16="http://schemas.microsoft.com/office/drawing/2014/main" id="{B4E82E4B-DB43-46B8-8601-6E1CF6BE3B5B}"/>
              </a:ext>
            </a:extLst>
          </p:cNvPr>
          <p:cNvPicPr>
            <a:picLocks noChangeAspect="1"/>
          </p:cNvPicPr>
          <p:nvPr/>
        </p:nvPicPr>
        <p:blipFill>
          <a:blip r:embed="rId4"/>
          <a:stretch>
            <a:fillRect/>
          </a:stretch>
        </p:blipFill>
        <p:spPr>
          <a:xfrm>
            <a:off x="3384467" y="3412064"/>
            <a:ext cx="5403272" cy="1170321"/>
          </a:xfrm>
          <a:prstGeom prst="rect">
            <a:avLst/>
          </a:prstGeom>
        </p:spPr>
      </p:pic>
    </p:spTree>
    <p:extLst>
      <p:ext uri="{BB962C8B-B14F-4D97-AF65-F5344CB8AC3E}">
        <p14:creationId xmlns:p14="http://schemas.microsoft.com/office/powerpoint/2010/main" val="138737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timw.info/doc</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28218" y="1280966"/>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Idempotence</a:t>
            </a:r>
            <a:endParaRPr lang="en-US" i="1" dirty="0"/>
          </a:p>
        </p:txBody>
      </p:sp>
      <p:sp>
        <p:nvSpPr>
          <p:cNvPr id="6" name="Text Placeholder 5"/>
          <p:cNvSpPr>
            <a:spLocks noGrp="1"/>
          </p:cNvSpPr>
          <p:nvPr>
            <p:ph type="body" sz="quarter" idx="10"/>
          </p:nvPr>
        </p:nvSpPr>
        <p:spPr>
          <a:xfrm>
            <a:off x="438151" y="1076623"/>
            <a:ext cx="4745429" cy="3425553"/>
          </a:xfrm>
        </p:spPr>
        <p:txBody>
          <a:bodyPr/>
          <a:lstStyle/>
          <a:p>
            <a:pPr marL="0" indent="0">
              <a:buNone/>
            </a:pPr>
            <a:r>
              <a:rPr lang="en-US" b="1" dirty="0"/>
              <a:t>Idempotence – definition</a:t>
            </a:r>
          </a:p>
          <a:p>
            <a:pPr lvl="1">
              <a:buFont typeface="Arial" panose="020B0604020202020204" pitchFamily="34" charset="0"/>
              <a:buChar char="•"/>
            </a:pPr>
            <a:r>
              <a:rPr lang="en-US" sz="1800" dirty="0"/>
              <a:t>Mathematical term used in the context of infrastructure and configuration as code</a:t>
            </a:r>
          </a:p>
          <a:p>
            <a:pPr lvl="1">
              <a:buFont typeface="Arial" panose="020B0604020202020204" pitchFamily="34" charset="0"/>
              <a:buChar char="•"/>
            </a:pPr>
            <a:r>
              <a:rPr lang="en-US" sz="1800" dirty="0"/>
              <a:t> Ability to apply one or more operations against a resource, resulting in the same outcome</a:t>
            </a:r>
          </a:p>
          <a:p>
            <a:pPr marL="0" indent="0">
              <a:buNone/>
            </a:pPr>
            <a:r>
              <a:rPr lang="en-US" b="1" dirty="0"/>
              <a:t>To attain idempotence</a:t>
            </a:r>
          </a:p>
          <a:p>
            <a:pPr lvl="1">
              <a:buFont typeface="Arial" panose="020B0604020202020204" pitchFamily="34" charset="0"/>
              <a:buChar char="•"/>
            </a:pPr>
            <a:r>
              <a:rPr lang="en-US" sz="1800" dirty="0"/>
              <a:t>Automatically configure and reconfigure an existing set of resources, or</a:t>
            </a:r>
          </a:p>
          <a:p>
            <a:pPr lvl="1">
              <a:buFont typeface="Arial" panose="020B0604020202020204" pitchFamily="34" charset="0"/>
              <a:buChar char="•"/>
            </a:pPr>
            <a:r>
              <a:rPr lang="en-US" sz="1800" dirty="0"/>
              <a:t>Discard existing resources and spin up a fresh environment</a:t>
            </a:r>
          </a:p>
        </p:txBody>
      </p:sp>
      <p:pic>
        <p:nvPicPr>
          <p:cNvPr id="3" name="Picture 2" descr="A circle with  images representing a script followed by a line to an image representing an application in its final state, and this continues in a circle.">
            <a:extLst>
              <a:ext uri="{FF2B5EF4-FFF2-40B4-BE49-F238E27FC236}">
                <a16:creationId xmlns:a16="http://schemas.microsoft.com/office/drawing/2014/main" id="{4619E037-459C-4AA0-8E37-13CC75C13BCA}"/>
              </a:ext>
            </a:extLst>
          </p:cNvPr>
          <p:cNvPicPr>
            <a:picLocks noChangeAspect="1"/>
          </p:cNvPicPr>
          <p:nvPr/>
        </p:nvPicPr>
        <p:blipFill>
          <a:blip r:embed="rId3"/>
          <a:stretch>
            <a:fillRect/>
          </a:stretch>
        </p:blipFill>
        <p:spPr>
          <a:xfrm>
            <a:off x="5699408" y="1282532"/>
            <a:ext cx="3087696" cy="2676401"/>
          </a:xfrm>
          <a:prstGeom prst="rect">
            <a:avLst/>
          </a:prstGeom>
        </p:spPr>
      </p:pic>
    </p:spTree>
    <p:extLst>
      <p:ext uri="{BB962C8B-B14F-4D97-AF65-F5344CB8AC3E}">
        <p14:creationId xmlns:p14="http://schemas.microsoft.com/office/powerpoint/2010/main" val="199437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Configuration Drift</a:t>
            </a:r>
            <a:endParaRPr lang="en-US" i="1" dirty="0"/>
          </a:p>
        </p:txBody>
      </p:sp>
      <p:sp>
        <p:nvSpPr>
          <p:cNvPr id="6" name="Text Placeholder 5"/>
          <p:cNvSpPr>
            <a:spLocks noGrp="1"/>
          </p:cNvSpPr>
          <p:nvPr>
            <p:ph type="body" sz="quarter" idx="10"/>
          </p:nvPr>
        </p:nvSpPr>
        <p:spPr>
          <a:xfrm>
            <a:off x="438151" y="1076623"/>
            <a:ext cx="7305155" cy="3757952"/>
          </a:xfrm>
        </p:spPr>
        <p:txBody>
          <a:bodyPr/>
          <a:lstStyle/>
          <a:p>
            <a:pPr marL="0" indent="0">
              <a:buNone/>
            </a:pPr>
            <a:r>
              <a:rPr lang="en-US" dirty="0"/>
              <a:t>Configuration drift</a:t>
            </a:r>
          </a:p>
          <a:p>
            <a:pPr lvl="1">
              <a:buFont typeface="Arial" panose="020B0604020202020204" pitchFamily="34" charset="0"/>
              <a:buChar char="•"/>
            </a:pPr>
            <a:r>
              <a:rPr lang="en-US" sz="1800" dirty="0"/>
              <a:t>Process whereby a set of resources change their state over time</a:t>
            </a:r>
          </a:p>
          <a:p>
            <a:pPr lvl="1">
              <a:buFont typeface="Arial" panose="020B0604020202020204" pitchFamily="34" charset="0"/>
              <a:buChar char="•"/>
            </a:pPr>
            <a:r>
              <a:rPr lang="en-US" sz="1800" dirty="0"/>
              <a:t>Can occur from changes made by people, processes, or programs</a:t>
            </a:r>
          </a:p>
          <a:p>
            <a:pPr marL="0" indent="0">
              <a:buNone/>
            </a:pPr>
            <a:r>
              <a:rPr lang="en-US" dirty="0"/>
              <a:t>Potential security risks introduced by configuration drift</a:t>
            </a:r>
          </a:p>
          <a:p>
            <a:pPr lvl="1">
              <a:buFont typeface="Arial" panose="020B0604020202020204" pitchFamily="34" charset="0"/>
              <a:buChar char="•"/>
            </a:pPr>
            <a:r>
              <a:rPr lang="en-US" sz="1800" dirty="0"/>
              <a:t>Open ports that should have been closed</a:t>
            </a:r>
          </a:p>
          <a:p>
            <a:pPr lvl="1">
              <a:buFont typeface="Arial" panose="020B0604020202020204" pitchFamily="34" charset="0"/>
              <a:buChar char="•"/>
            </a:pPr>
            <a:r>
              <a:rPr lang="en-US" sz="1800" dirty="0"/>
              <a:t>Inconsistent patching across environments</a:t>
            </a:r>
          </a:p>
          <a:p>
            <a:pPr lvl="1">
              <a:buFont typeface="Arial" panose="020B0604020202020204" pitchFamily="34" charset="0"/>
              <a:buChar char="•"/>
            </a:pPr>
            <a:r>
              <a:rPr lang="en-US" sz="1800" dirty="0"/>
              <a:t>Software that doesn’t meet compliance requirements</a:t>
            </a:r>
          </a:p>
          <a:p>
            <a:pPr marL="0" lvl="1" indent="0">
              <a:buNone/>
            </a:pPr>
            <a:r>
              <a:rPr lang="en-US" sz="2100" dirty="0">
                <a:latin typeface="Segoe UI Semilight" panose="020B0402040204020203" pitchFamily="34" charset="0"/>
                <a:cs typeface="Segoe UI Semilight" panose="020B0402040204020203" pitchFamily="34" charset="0"/>
              </a:rPr>
              <a:t>Solutions that can help</a:t>
            </a:r>
          </a:p>
          <a:p>
            <a:pPr lvl="1">
              <a:buFont typeface="Arial" panose="020B0604020202020204" pitchFamily="34" charset="0"/>
              <a:buChar char="•"/>
            </a:pPr>
            <a:r>
              <a:rPr lang="en-US" sz="1800" dirty="0"/>
              <a:t>Windows PowerShell Desired State Configuration</a:t>
            </a:r>
          </a:p>
          <a:p>
            <a:pPr lvl="1">
              <a:buFont typeface="Arial" panose="020B0604020202020204" pitchFamily="34" charset="0"/>
              <a:buChar char="•"/>
            </a:pPr>
            <a:r>
              <a:rPr lang="en-US" sz="1800" dirty="0"/>
              <a:t>Azure Policy</a:t>
            </a:r>
          </a:p>
          <a:p>
            <a:pPr lvl="1">
              <a:buFont typeface="Arial" panose="020B0604020202020204" pitchFamily="34" charset="0"/>
              <a:buChar char="•"/>
            </a:pPr>
            <a:r>
              <a:rPr lang="en-US" sz="1800" dirty="0"/>
              <a:t>Many non-Microsoft solutions integrated with Azure</a:t>
            </a:r>
          </a:p>
        </p:txBody>
      </p:sp>
    </p:spTree>
    <p:extLst>
      <p:ext uri="{BB962C8B-B14F-4D97-AF65-F5344CB8AC3E}">
        <p14:creationId xmlns:p14="http://schemas.microsoft.com/office/powerpoint/2010/main" val="242672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6708-8F62-4386-9C25-49F2FC6D409D}"/>
              </a:ext>
            </a:extLst>
          </p:cNvPr>
          <p:cNvSpPr>
            <a:spLocks noGrp="1"/>
          </p:cNvSpPr>
          <p:nvPr>
            <p:ph type="title"/>
          </p:nvPr>
        </p:nvSpPr>
        <p:spPr/>
        <p:txBody>
          <a:bodyPr/>
          <a:lstStyle/>
          <a:p>
            <a:r>
              <a:rPr lang="en-IE" b="1" dirty="0"/>
              <a:t>What is Azure Resource Manager?</a:t>
            </a:r>
            <a:endParaRPr lang="en-US" dirty="0"/>
          </a:p>
        </p:txBody>
      </p:sp>
      <p:sp>
        <p:nvSpPr>
          <p:cNvPr id="3" name="Text Placeholder 2">
            <a:extLst>
              <a:ext uri="{FF2B5EF4-FFF2-40B4-BE49-F238E27FC236}">
                <a16:creationId xmlns:a16="http://schemas.microsoft.com/office/drawing/2014/main" id="{78C9B5D5-D827-4E90-A159-92871BB5A54D}"/>
              </a:ext>
            </a:extLst>
          </p:cNvPr>
          <p:cNvSpPr>
            <a:spLocks noGrp="1"/>
          </p:cNvSpPr>
          <p:nvPr>
            <p:ph type="body" sz="quarter" idx="10"/>
          </p:nvPr>
        </p:nvSpPr>
        <p:spPr>
          <a:xfrm>
            <a:off x="440055" y="920964"/>
            <a:ext cx="8263890" cy="969497"/>
          </a:xfrm>
        </p:spPr>
        <p:txBody>
          <a:bodyPr/>
          <a:lstStyle/>
          <a:p>
            <a:r>
              <a:rPr lang="en-IE" i="1" dirty="0">
                <a:solidFill>
                  <a:schemeClr val="tx1"/>
                </a:solidFill>
                <a:latin typeface="Segoe UI Light" pitchFamily="34" charset="0"/>
              </a:rPr>
              <a:t>Azure Resource Manager</a:t>
            </a:r>
            <a:r>
              <a:rPr lang="en-IE" dirty="0">
                <a:solidFill>
                  <a:schemeClr val="tx1"/>
                </a:solidFill>
                <a:latin typeface="Segoe UI Light" pitchFamily="34" charset="0"/>
              </a:rPr>
              <a:t> is a management layer in which a resource group and all the resources within it are created, configured, managed, and deleted</a:t>
            </a:r>
            <a:endParaRPr lang="en-US" dirty="0"/>
          </a:p>
        </p:txBody>
      </p:sp>
      <p:grpSp>
        <p:nvGrpSpPr>
          <p:cNvPr id="4" name="Group 3">
            <a:extLst>
              <a:ext uri="{FF2B5EF4-FFF2-40B4-BE49-F238E27FC236}">
                <a16:creationId xmlns:a16="http://schemas.microsoft.com/office/drawing/2014/main" id="{8D0734C1-7E9C-420D-96E6-ECA80A289699}"/>
              </a:ext>
            </a:extLst>
          </p:cNvPr>
          <p:cNvGrpSpPr>
            <a:grpSpLocks noChangeAspect="1"/>
          </p:cNvGrpSpPr>
          <p:nvPr/>
        </p:nvGrpSpPr>
        <p:grpSpPr>
          <a:xfrm>
            <a:off x="4051043" y="1949004"/>
            <a:ext cx="581182" cy="262233"/>
            <a:chOff x="2904848" y="2885814"/>
            <a:chExt cx="1681162" cy="959376"/>
          </a:xfrm>
        </p:grpSpPr>
        <p:sp>
          <p:nvSpPr>
            <p:cNvPr id="5" name="Flowchart: Magnetic Disk 4">
              <a:extLst>
                <a:ext uri="{FF2B5EF4-FFF2-40B4-BE49-F238E27FC236}">
                  <a16:creationId xmlns:a16="http://schemas.microsoft.com/office/drawing/2014/main" id="{BEA7C68F-3620-463A-9567-B33FEE21D466}"/>
                </a:ext>
              </a:extLst>
            </p:cNvPr>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 name="Oval 5">
              <a:extLst>
                <a:ext uri="{FF2B5EF4-FFF2-40B4-BE49-F238E27FC236}">
                  <a16:creationId xmlns:a16="http://schemas.microsoft.com/office/drawing/2014/main" id="{5569068D-A30F-4905-A789-64C366FED478}"/>
                </a:ext>
              </a:extLst>
            </p:cNvPr>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5F0A148-A564-4ECB-BAFC-36772BFB4695}"/>
              </a:ext>
            </a:extLst>
          </p:cNvPr>
          <p:cNvGrpSpPr>
            <a:grpSpLocks noChangeAspect="1"/>
          </p:cNvGrpSpPr>
          <p:nvPr/>
        </p:nvGrpSpPr>
        <p:grpSpPr>
          <a:xfrm>
            <a:off x="3114168" y="2830168"/>
            <a:ext cx="596062" cy="356942"/>
            <a:chOff x="735024" y="1846450"/>
            <a:chExt cx="2136703" cy="1279529"/>
          </a:xfrm>
        </p:grpSpPr>
        <p:grpSp>
          <p:nvGrpSpPr>
            <p:cNvPr id="8" name="Group 7">
              <a:extLst>
                <a:ext uri="{FF2B5EF4-FFF2-40B4-BE49-F238E27FC236}">
                  <a16:creationId xmlns:a16="http://schemas.microsoft.com/office/drawing/2014/main" id="{1CE7BC4A-3BB8-4256-A2BF-B2B2F78A9040}"/>
                </a:ext>
              </a:extLst>
            </p:cNvPr>
            <p:cNvGrpSpPr>
              <a:grpSpLocks noChangeAspect="1"/>
            </p:cNvGrpSpPr>
            <p:nvPr/>
          </p:nvGrpSpPr>
          <p:grpSpPr>
            <a:xfrm>
              <a:off x="735024" y="1846450"/>
              <a:ext cx="2136703" cy="1279529"/>
              <a:chOff x="620029" y="4032166"/>
              <a:chExt cx="2136703" cy="1279529"/>
            </a:xfrm>
          </p:grpSpPr>
          <p:sp>
            <p:nvSpPr>
              <p:cNvPr id="12" name="Rectangle 11">
                <a:extLst>
                  <a:ext uri="{FF2B5EF4-FFF2-40B4-BE49-F238E27FC236}">
                    <a16:creationId xmlns:a16="http://schemas.microsoft.com/office/drawing/2014/main" id="{244311E6-429F-4E91-B7CE-8D7069D006F4}"/>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1D788F-3317-45B9-AB74-7B09B1F827BB}"/>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D0206A5-672D-4236-9FCF-14623B34BD07}"/>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78F732-A6F2-4B51-A582-05FDEF9EC6B2}"/>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B02C8EF-9C8E-44BC-ADE2-E2EE6520CA8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F173871-7664-4C0A-A3BE-8698BAEBFC47}"/>
                </a:ext>
              </a:extLst>
            </p:cNvPr>
            <p:cNvGrpSpPr>
              <a:grpSpLocks noChangeAspect="1"/>
            </p:cNvGrpSpPr>
            <p:nvPr/>
          </p:nvGrpSpPr>
          <p:grpSpPr>
            <a:xfrm>
              <a:off x="1610341" y="2731596"/>
              <a:ext cx="365760" cy="365760"/>
              <a:chOff x="9659407" y="1948784"/>
              <a:chExt cx="1371600" cy="1371600"/>
            </a:xfrm>
          </p:grpSpPr>
          <p:sp>
            <p:nvSpPr>
              <p:cNvPr id="10" name="Oval 9">
                <a:extLst>
                  <a:ext uri="{FF2B5EF4-FFF2-40B4-BE49-F238E27FC236}">
                    <a16:creationId xmlns:a16="http://schemas.microsoft.com/office/drawing/2014/main" id="{9EC9F8CC-5857-4D0E-B2D7-88FE4C734839}"/>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557EF28-9582-4C02-BA94-8DE995DB175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sp>
        <p:nvSpPr>
          <p:cNvPr id="17" name="Freeform 8">
            <a:extLst>
              <a:ext uri="{FF2B5EF4-FFF2-40B4-BE49-F238E27FC236}">
                <a16:creationId xmlns:a16="http://schemas.microsoft.com/office/drawing/2014/main" id="{AE9F4DB2-0DF1-48B7-8255-5CF6F7A268FB}"/>
              </a:ext>
            </a:extLst>
          </p:cNvPr>
          <p:cNvSpPr>
            <a:spLocks noChangeAspect="1" noEditPoints="1"/>
          </p:cNvSpPr>
          <p:nvPr/>
        </p:nvSpPr>
        <p:spPr bwMode="auto">
          <a:xfrm>
            <a:off x="4416575" y="2285154"/>
            <a:ext cx="515665" cy="232829"/>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18" name="Picture 17">
            <a:extLst>
              <a:ext uri="{FF2B5EF4-FFF2-40B4-BE49-F238E27FC236}">
                <a16:creationId xmlns:a16="http://schemas.microsoft.com/office/drawing/2014/main" id="{7A1E98B7-68B2-4DA8-AFB9-270AF3DB1944}"/>
              </a:ext>
            </a:extLst>
          </p:cNvPr>
          <p:cNvPicPr>
            <a:picLocks noChangeAspect="1"/>
          </p:cNvPicPr>
          <p:nvPr/>
        </p:nvPicPr>
        <p:blipFill>
          <a:blip r:embed="rId4"/>
          <a:stretch>
            <a:fillRect/>
          </a:stretch>
        </p:blipFill>
        <p:spPr>
          <a:xfrm>
            <a:off x="3138478" y="1950849"/>
            <a:ext cx="415361" cy="604160"/>
          </a:xfrm>
          <a:prstGeom prst="rect">
            <a:avLst/>
          </a:prstGeom>
        </p:spPr>
      </p:pic>
      <p:grpSp>
        <p:nvGrpSpPr>
          <p:cNvPr id="19" name="Group 18">
            <a:extLst>
              <a:ext uri="{FF2B5EF4-FFF2-40B4-BE49-F238E27FC236}">
                <a16:creationId xmlns:a16="http://schemas.microsoft.com/office/drawing/2014/main" id="{E2448996-4F3C-408E-8F81-37B771B0D5DC}"/>
              </a:ext>
            </a:extLst>
          </p:cNvPr>
          <p:cNvGrpSpPr>
            <a:grpSpLocks noChangeAspect="1"/>
          </p:cNvGrpSpPr>
          <p:nvPr/>
        </p:nvGrpSpPr>
        <p:grpSpPr>
          <a:xfrm>
            <a:off x="4238648" y="3501867"/>
            <a:ext cx="335120" cy="333793"/>
            <a:chOff x="7296944" y="5021262"/>
            <a:chExt cx="801688" cy="798513"/>
          </a:xfrm>
        </p:grpSpPr>
        <p:sp>
          <p:nvSpPr>
            <p:cNvPr id="20" name="Rectangle 25">
              <a:extLst>
                <a:ext uri="{FF2B5EF4-FFF2-40B4-BE49-F238E27FC236}">
                  <a16:creationId xmlns:a16="http://schemas.microsoft.com/office/drawing/2014/main" id="{DCD559E9-00B9-4797-B736-CF8E628C8E40}"/>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1" name="Freeform 26">
              <a:extLst>
                <a:ext uri="{FF2B5EF4-FFF2-40B4-BE49-F238E27FC236}">
                  <a16:creationId xmlns:a16="http://schemas.microsoft.com/office/drawing/2014/main" id="{29F62D81-769B-4EE0-B0F4-7151C8C07F4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2" name="Freeform 27">
              <a:extLst>
                <a:ext uri="{FF2B5EF4-FFF2-40B4-BE49-F238E27FC236}">
                  <a16:creationId xmlns:a16="http://schemas.microsoft.com/office/drawing/2014/main" id="{D9DEF7E7-81C2-4918-A0BC-D9BE43E0AC39}"/>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3" name="Freeform 28">
              <a:extLst>
                <a:ext uri="{FF2B5EF4-FFF2-40B4-BE49-F238E27FC236}">
                  <a16:creationId xmlns:a16="http://schemas.microsoft.com/office/drawing/2014/main" id="{17B938D9-E92D-490F-8FAD-169D75CAF164}"/>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4" name="Freeform 29">
              <a:extLst>
                <a:ext uri="{FF2B5EF4-FFF2-40B4-BE49-F238E27FC236}">
                  <a16:creationId xmlns:a16="http://schemas.microsoft.com/office/drawing/2014/main" id="{57801DDE-4CE9-4C23-93C9-D9AE74A830B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5" name="Freeform 30">
              <a:extLst>
                <a:ext uri="{FF2B5EF4-FFF2-40B4-BE49-F238E27FC236}">
                  <a16:creationId xmlns:a16="http://schemas.microsoft.com/office/drawing/2014/main" id="{A4247195-9BA1-4C98-9AF2-8F64732C226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6" name="Freeform 31">
              <a:extLst>
                <a:ext uri="{FF2B5EF4-FFF2-40B4-BE49-F238E27FC236}">
                  <a16:creationId xmlns:a16="http://schemas.microsoft.com/office/drawing/2014/main" id="{B4083019-E541-4A86-8B48-9E3384C8658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7" name="Freeform 32">
              <a:extLst>
                <a:ext uri="{FF2B5EF4-FFF2-40B4-BE49-F238E27FC236}">
                  <a16:creationId xmlns:a16="http://schemas.microsoft.com/office/drawing/2014/main" id="{CA7D35DA-ADB1-4957-8AC0-FA443293EC52}"/>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8" name="Freeform 33">
              <a:extLst>
                <a:ext uri="{FF2B5EF4-FFF2-40B4-BE49-F238E27FC236}">
                  <a16:creationId xmlns:a16="http://schemas.microsoft.com/office/drawing/2014/main" id="{2521243D-5170-4A97-8B00-81AC6A7EB06C}"/>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9" name="Freeform 34">
              <a:extLst>
                <a:ext uri="{FF2B5EF4-FFF2-40B4-BE49-F238E27FC236}">
                  <a16:creationId xmlns:a16="http://schemas.microsoft.com/office/drawing/2014/main" id="{ACC6AB2D-42B7-47FF-9539-C9A0CF8C21D8}"/>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0" name="Freeform 35">
              <a:extLst>
                <a:ext uri="{FF2B5EF4-FFF2-40B4-BE49-F238E27FC236}">
                  <a16:creationId xmlns:a16="http://schemas.microsoft.com/office/drawing/2014/main" id="{37584709-D612-43F5-B52F-5F591554A9B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1" name="Freeform 36">
              <a:extLst>
                <a:ext uri="{FF2B5EF4-FFF2-40B4-BE49-F238E27FC236}">
                  <a16:creationId xmlns:a16="http://schemas.microsoft.com/office/drawing/2014/main" id="{D1EB5145-BE54-4F01-B407-87D0F4E8B663}"/>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2" name="Freeform 37">
              <a:extLst>
                <a:ext uri="{FF2B5EF4-FFF2-40B4-BE49-F238E27FC236}">
                  <a16:creationId xmlns:a16="http://schemas.microsoft.com/office/drawing/2014/main" id="{2D7B639E-2489-4507-862F-62C496E86828}"/>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3" name="Freeform 38">
              <a:extLst>
                <a:ext uri="{FF2B5EF4-FFF2-40B4-BE49-F238E27FC236}">
                  <a16:creationId xmlns:a16="http://schemas.microsoft.com/office/drawing/2014/main" id="{CBBA1D97-C76F-4B8C-BA1E-77E5DAA529E3}"/>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4" name="Freeform 39">
              <a:extLst>
                <a:ext uri="{FF2B5EF4-FFF2-40B4-BE49-F238E27FC236}">
                  <a16:creationId xmlns:a16="http://schemas.microsoft.com/office/drawing/2014/main" id="{5BF335A0-F222-4BF0-8B74-D4B0D02FCA8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5" name="Freeform 40">
              <a:extLst>
                <a:ext uri="{FF2B5EF4-FFF2-40B4-BE49-F238E27FC236}">
                  <a16:creationId xmlns:a16="http://schemas.microsoft.com/office/drawing/2014/main" id="{575D717B-3A24-4C29-8DA8-BC13C2B2410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pic>
        <p:nvPicPr>
          <p:cNvPr id="36" name="Picture 35">
            <a:extLst>
              <a:ext uri="{FF2B5EF4-FFF2-40B4-BE49-F238E27FC236}">
                <a16:creationId xmlns:a16="http://schemas.microsoft.com/office/drawing/2014/main" id="{A80C1C39-DBDC-4BF4-89D0-24EB8FA8B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353" y="2315947"/>
            <a:ext cx="493517" cy="914810"/>
          </a:xfrm>
          <a:prstGeom prst="rect">
            <a:avLst/>
          </a:prstGeom>
        </p:spPr>
      </p:pic>
      <p:grpSp>
        <p:nvGrpSpPr>
          <p:cNvPr id="37" name="Group 36">
            <a:extLst>
              <a:ext uri="{FF2B5EF4-FFF2-40B4-BE49-F238E27FC236}">
                <a16:creationId xmlns:a16="http://schemas.microsoft.com/office/drawing/2014/main" id="{DA5F9470-F370-408B-9594-87EE7729820E}"/>
              </a:ext>
            </a:extLst>
          </p:cNvPr>
          <p:cNvGrpSpPr>
            <a:grpSpLocks noChangeAspect="1"/>
          </p:cNvGrpSpPr>
          <p:nvPr/>
        </p:nvGrpSpPr>
        <p:grpSpPr>
          <a:xfrm>
            <a:off x="4361693" y="2592070"/>
            <a:ext cx="686861" cy="619147"/>
            <a:chOff x="6639572" y="1907217"/>
            <a:chExt cx="3200400" cy="2645540"/>
          </a:xfrm>
        </p:grpSpPr>
        <p:grpSp>
          <p:nvGrpSpPr>
            <p:cNvPr id="38" name="Group 37">
              <a:extLst>
                <a:ext uri="{FF2B5EF4-FFF2-40B4-BE49-F238E27FC236}">
                  <a16:creationId xmlns:a16="http://schemas.microsoft.com/office/drawing/2014/main" id="{E8CCCDF3-A3C7-4400-BD28-8366743093F4}"/>
                </a:ext>
              </a:extLst>
            </p:cNvPr>
            <p:cNvGrpSpPr>
              <a:grpSpLocks noChangeAspect="1"/>
            </p:cNvGrpSpPr>
            <p:nvPr/>
          </p:nvGrpSpPr>
          <p:grpSpPr>
            <a:xfrm>
              <a:off x="6639572" y="1907217"/>
              <a:ext cx="3200400" cy="2645540"/>
              <a:chOff x="6219422" y="1886308"/>
              <a:chExt cx="3657600" cy="2752244"/>
            </a:xfrm>
          </p:grpSpPr>
          <p:grpSp>
            <p:nvGrpSpPr>
              <p:cNvPr id="40" name="Group 39">
                <a:extLst>
                  <a:ext uri="{FF2B5EF4-FFF2-40B4-BE49-F238E27FC236}">
                    <a16:creationId xmlns:a16="http://schemas.microsoft.com/office/drawing/2014/main" id="{3A2E6D6F-80C7-47D1-9168-BC8FDDACF117}"/>
                  </a:ext>
                </a:extLst>
              </p:cNvPr>
              <p:cNvGrpSpPr/>
              <p:nvPr/>
            </p:nvGrpSpPr>
            <p:grpSpPr>
              <a:xfrm>
                <a:off x="6219422" y="1886308"/>
                <a:ext cx="3657600" cy="2752244"/>
                <a:chOff x="6219421" y="1886308"/>
                <a:chExt cx="3657600" cy="2752244"/>
              </a:xfrm>
            </p:grpSpPr>
            <p:sp>
              <p:nvSpPr>
                <p:cNvPr id="42" name="Rectangle 41">
                  <a:extLst>
                    <a:ext uri="{FF2B5EF4-FFF2-40B4-BE49-F238E27FC236}">
                      <a16:creationId xmlns:a16="http://schemas.microsoft.com/office/drawing/2014/main" id="{C544F879-988D-40C9-9F36-795EAACC8765}"/>
                    </a:ext>
                  </a:extLst>
                </p:cNvPr>
                <p:cNvSpPr/>
                <p:nvPr/>
              </p:nvSpPr>
              <p:spPr bwMode="auto">
                <a:xfrm>
                  <a:off x="6219421" y="1895352"/>
                  <a:ext cx="3657600"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607173F-3CE9-48E9-928D-34C127546E5E}"/>
                    </a:ext>
                  </a:extLst>
                </p:cNvPr>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99DE2E6-DB8B-4749-8BBD-D9DC83339354}"/>
                    </a:ext>
                  </a:extLst>
                </p:cNvPr>
                <p:cNvGrpSpPr/>
                <p:nvPr/>
              </p:nvGrpSpPr>
              <p:grpSpPr>
                <a:xfrm>
                  <a:off x="8580436" y="1996036"/>
                  <a:ext cx="731520" cy="237744"/>
                  <a:chOff x="8580436" y="1996036"/>
                  <a:chExt cx="731520" cy="237744"/>
                </a:xfrm>
              </p:grpSpPr>
              <p:sp>
                <p:nvSpPr>
                  <p:cNvPr id="45" name="Rectangle 44">
                    <a:extLst>
                      <a:ext uri="{FF2B5EF4-FFF2-40B4-BE49-F238E27FC236}">
                        <a16:creationId xmlns:a16="http://schemas.microsoft.com/office/drawing/2014/main" id="{5731BFDC-23B2-4831-B0E3-3AA225E79767}"/>
                      </a:ext>
                    </a:extLst>
                  </p:cNvPr>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AEEE902-EA1A-44E0-86B5-9004C043AB36}"/>
                      </a:ext>
                    </a:extLst>
                  </p:cNvPr>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5FDDE3D9-183B-4320-B491-6F8CD21AFF25}"/>
                  </a:ext>
                </a:extLst>
              </p:cNvPr>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23688F2A-0066-4BD8-BC74-16AB0A577F9F}"/>
                </a:ext>
              </a:extLst>
            </p:cNvPr>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Freeform 60">
            <a:extLst>
              <a:ext uri="{FF2B5EF4-FFF2-40B4-BE49-F238E27FC236}">
                <a16:creationId xmlns:a16="http://schemas.microsoft.com/office/drawing/2014/main" id="{443D4E6B-3767-4510-BA29-03D2B2937052}"/>
              </a:ext>
            </a:extLst>
          </p:cNvPr>
          <p:cNvSpPr>
            <a:spLocks noEditPoints="1"/>
          </p:cNvSpPr>
          <p:nvPr/>
        </p:nvSpPr>
        <p:spPr bwMode="auto">
          <a:xfrm>
            <a:off x="4435569" y="2726747"/>
            <a:ext cx="305179" cy="268116"/>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48" name="Freeform 60">
            <a:extLst>
              <a:ext uri="{FF2B5EF4-FFF2-40B4-BE49-F238E27FC236}">
                <a16:creationId xmlns:a16="http://schemas.microsoft.com/office/drawing/2014/main" id="{662DE143-50AB-4D8E-BA42-2309AE320AFB}"/>
              </a:ext>
            </a:extLst>
          </p:cNvPr>
          <p:cNvSpPr>
            <a:spLocks noEditPoints="1"/>
          </p:cNvSpPr>
          <p:nvPr/>
        </p:nvSpPr>
        <p:spPr bwMode="auto">
          <a:xfrm>
            <a:off x="4721782" y="2932038"/>
            <a:ext cx="226214" cy="20798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nvGrpSpPr>
          <p:cNvPr id="49" name="Group 48">
            <a:extLst>
              <a:ext uri="{FF2B5EF4-FFF2-40B4-BE49-F238E27FC236}">
                <a16:creationId xmlns:a16="http://schemas.microsoft.com/office/drawing/2014/main" id="{1C12563C-A92D-4105-92FC-0E4FC7BA3749}"/>
              </a:ext>
            </a:extLst>
          </p:cNvPr>
          <p:cNvGrpSpPr>
            <a:grpSpLocks noChangeAspect="1"/>
          </p:cNvGrpSpPr>
          <p:nvPr/>
        </p:nvGrpSpPr>
        <p:grpSpPr>
          <a:xfrm>
            <a:off x="3087100" y="3500835"/>
            <a:ext cx="308186" cy="308186"/>
            <a:chOff x="9659407" y="1948784"/>
            <a:chExt cx="1371600" cy="1371600"/>
          </a:xfrm>
        </p:grpSpPr>
        <p:sp>
          <p:nvSpPr>
            <p:cNvPr id="50" name="Oval 49">
              <a:extLst>
                <a:ext uri="{FF2B5EF4-FFF2-40B4-BE49-F238E27FC236}">
                  <a16:creationId xmlns:a16="http://schemas.microsoft.com/office/drawing/2014/main" id="{69536025-95A8-4BD5-A175-656EAD47FC4A}"/>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5FA9F08-E560-4BB3-A1B6-433B0F1A551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nvGrpSpPr>
          <p:cNvPr id="52" name="Group 51">
            <a:extLst>
              <a:ext uri="{FF2B5EF4-FFF2-40B4-BE49-F238E27FC236}">
                <a16:creationId xmlns:a16="http://schemas.microsoft.com/office/drawing/2014/main" id="{E115466A-613A-404B-9282-21A771A27964}"/>
              </a:ext>
            </a:extLst>
          </p:cNvPr>
          <p:cNvGrpSpPr>
            <a:grpSpLocks noChangeAspect="1"/>
          </p:cNvGrpSpPr>
          <p:nvPr/>
        </p:nvGrpSpPr>
        <p:grpSpPr>
          <a:xfrm>
            <a:off x="4737264" y="3500835"/>
            <a:ext cx="362760" cy="362760"/>
            <a:chOff x="7759185" y="3876159"/>
            <a:chExt cx="1371600" cy="1371600"/>
          </a:xfrm>
        </p:grpSpPr>
        <p:sp>
          <p:nvSpPr>
            <p:cNvPr id="53" name="Oval 52">
              <a:extLst>
                <a:ext uri="{FF2B5EF4-FFF2-40B4-BE49-F238E27FC236}">
                  <a16:creationId xmlns:a16="http://schemas.microsoft.com/office/drawing/2014/main" id="{B6DBC1AB-9FF8-4774-A2A7-EBB1C26CFBAE}"/>
                </a:ext>
              </a:extLst>
            </p:cNvPr>
            <p:cNvSpPr/>
            <p:nvPr/>
          </p:nvSpPr>
          <p:spPr bwMode="auto">
            <a:xfrm>
              <a:off x="7759185" y="3876159"/>
              <a:ext cx="1371600" cy="1371600"/>
            </a:xfrm>
            <a:prstGeom prst="ellips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D74F7321-CDE5-4AAB-9188-7CEF7A097CAE}"/>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66624" y="4195786"/>
              <a:ext cx="756721" cy="756721"/>
            </a:xfrm>
            <a:prstGeom prst="rect">
              <a:avLst/>
            </a:prstGeom>
          </p:spPr>
        </p:pic>
      </p:grpSp>
      <p:grpSp>
        <p:nvGrpSpPr>
          <p:cNvPr id="55" name="Group 54">
            <a:extLst>
              <a:ext uri="{FF2B5EF4-FFF2-40B4-BE49-F238E27FC236}">
                <a16:creationId xmlns:a16="http://schemas.microsoft.com/office/drawing/2014/main" id="{AD9EFFCC-4401-4585-A931-332A0FB12AA8}"/>
              </a:ext>
            </a:extLst>
          </p:cNvPr>
          <p:cNvGrpSpPr>
            <a:grpSpLocks noChangeAspect="1"/>
          </p:cNvGrpSpPr>
          <p:nvPr/>
        </p:nvGrpSpPr>
        <p:grpSpPr>
          <a:xfrm>
            <a:off x="3678639" y="3500835"/>
            <a:ext cx="341147" cy="439501"/>
            <a:chOff x="6796720" y="4559857"/>
            <a:chExt cx="1283144" cy="1653081"/>
          </a:xfrm>
        </p:grpSpPr>
        <p:sp>
          <p:nvSpPr>
            <p:cNvPr id="56" name="Oval 55">
              <a:extLst>
                <a:ext uri="{FF2B5EF4-FFF2-40B4-BE49-F238E27FC236}">
                  <a16:creationId xmlns:a16="http://schemas.microsoft.com/office/drawing/2014/main" id="{D7627758-F567-47CC-BFB1-131A8E4CE6DE}"/>
                </a:ext>
              </a:extLst>
            </p:cNvPr>
            <p:cNvSpPr/>
            <p:nvPr/>
          </p:nvSpPr>
          <p:spPr bwMode="auto">
            <a:xfrm>
              <a:off x="6796720" y="4614868"/>
              <a:ext cx="1188720" cy="11887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B143D646-BDFC-4171-8A17-31AEBAAF2351}"/>
                </a:ext>
              </a:extLst>
            </p:cNvPr>
            <p:cNvGrpSpPr>
              <a:grpSpLocks noChangeAspect="1"/>
            </p:cNvGrpSpPr>
            <p:nvPr/>
          </p:nvGrpSpPr>
          <p:grpSpPr bwMode="auto">
            <a:xfrm>
              <a:off x="6819390" y="4559857"/>
              <a:ext cx="1260474" cy="1653081"/>
              <a:chOff x="2787" y="3355"/>
              <a:chExt cx="366" cy="480"/>
            </a:xfrm>
          </p:grpSpPr>
          <p:sp>
            <p:nvSpPr>
              <p:cNvPr id="58" name="AutoShape 3">
                <a:extLst>
                  <a:ext uri="{FF2B5EF4-FFF2-40B4-BE49-F238E27FC236}">
                    <a16:creationId xmlns:a16="http://schemas.microsoft.com/office/drawing/2014/main" id="{B5A4103A-370B-4BE0-8577-8660E6ADF34C}"/>
                  </a:ext>
                </a:extLst>
              </p:cNvPr>
              <p:cNvSpPr>
                <a:spLocks noChangeAspect="1" noChangeArrowheads="1" noTextEdit="1"/>
              </p:cNvSpPr>
              <p:nvPr/>
            </p:nvSpPr>
            <p:spPr bwMode="auto">
              <a:xfrm>
                <a:off x="2787" y="3355"/>
                <a:ext cx="36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59" name="Freeform 60">
                <a:extLst>
                  <a:ext uri="{FF2B5EF4-FFF2-40B4-BE49-F238E27FC236}">
                    <a16:creationId xmlns:a16="http://schemas.microsoft.com/office/drawing/2014/main" id="{9AB13025-1FD1-47B6-A9B4-C8E243734D10}"/>
                  </a:ext>
                </a:extLst>
              </p:cNvPr>
              <p:cNvSpPr>
                <a:spLocks noEditPoints="1"/>
              </p:cNvSpPr>
              <p:nvPr/>
            </p:nvSpPr>
            <p:spPr bwMode="auto">
              <a:xfrm>
                <a:off x="2855" y="3436"/>
                <a:ext cx="196" cy="1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60" name="Freeform 7">
                <a:extLst>
                  <a:ext uri="{FF2B5EF4-FFF2-40B4-BE49-F238E27FC236}">
                    <a16:creationId xmlns:a16="http://schemas.microsoft.com/office/drawing/2014/main" id="{98832443-49F5-43D1-BCFB-16B5D28F0397}"/>
                  </a:ext>
                </a:extLst>
              </p:cNvPr>
              <p:cNvSpPr>
                <a:spLocks/>
              </p:cNvSpPr>
              <p:nvPr/>
            </p:nvSpPr>
            <p:spPr bwMode="auto">
              <a:xfrm>
                <a:off x="2876" y="3444"/>
                <a:ext cx="185" cy="184"/>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grpSp>
      <p:sp>
        <p:nvSpPr>
          <p:cNvPr id="61" name="TextBox 60">
            <a:extLst>
              <a:ext uri="{FF2B5EF4-FFF2-40B4-BE49-F238E27FC236}">
                <a16:creationId xmlns:a16="http://schemas.microsoft.com/office/drawing/2014/main" id="{D793AD39-0204-4597-9A9B-9D250BE3D248}"/>
              </a:ext>
            </a:extLst>
          </p:cNvPr>
          <p:cNvSpPr txBox="1"/>
          <p:nvPr/>
        </p:nvSpPr>
        <p:spPr>
          <a:xfrm>
            <a:off x="2335868" y="4037349"/>
            <a:ext cx="3911735" cy="296107"/>
          </a:xfrm>
          <a:prstGeom prst="rect">
            <a:avLst/>
          </a:prstGeom>
          <a:noFill/>
        </p:spPr>
        <p:txBody>
          <a:bodyPr wrap="square" rtlCol="0">
            <a:spAutoFit/>
          </a:bodyPr>
          <a:lstStyle/>
          <a:p>
            <a:pPr algn="ctr" defTabSz="685775"/>
            <a:r>
              <a:rPr lang="en-US" sz="1324" dirty="0">
                <a:solidFill>
                  <a:srgbClr val="1A1A1A"/>
                </a:solidFill>
                <a:latin typeface="Segoe UI"/>
              </a:rPr>
              <a:t>Azure Resource Manager: Management Layer</a:t>
            </a:r>
          </a:p>
        </p:txBody>
      </p:sp>
      <p:sp>
        <p:nvSpPr>
          <p:cNvPr id="62" name="TextBox 61">
            <a:extLst>
              <a:ext uri="{FF2B5EF4-FFF2-40B4-BE49-F238E27FC236}">
                <a16:creationId xmlns:a16="http://schemas.microsoft.com/office/drawing/2014/main" id="{28B2AE60-6A22-4392-B6FE-033B53C7571B}"/>
              </a:ext>
            </a:extLst>
          </p:cNvPr>
          <p:cNvSpPr txBox="1"/>
          <p:nvPr/>
        </p:nvSpPr>
        <p:spPr>
          <a:xfrm>
            <a:off x="2666336" y="4432268"/>
            <a:ext cx="961378" cy="703654"/>
          </a:xfrm>
          <a:prstGeom prst="rect">
            <a:avLst/>
          </a:prstGeom>
          <a:noFill/>
        </p:spPr>
        <p:txBody>
          <a:bodyPr wrap="square" rtlCol="0">
            <a:spAutoFit/>
          </a:bodyPr>
          <a:lstStyle/>
          <a:p>
            <a:pPr algn="ctr" defTabSz="685775"/>
            <a:r>
              <a:rPr lang="en-US" sz="1324" dirty="0">
                <a:solidFill>
                  <a:srgbClr val="1A1A1A"/>
                </a:solidFill>
                <a:latin typeface="Segoe UI"/>
              </a:rPr>
              <a:t>Azure PowerShell</a:t>
            </a:r>
          </a:p>
        </p:txBody>
      </p:sp>
      <p:sp>
        <p:nvSpPr>
          <p:cNvPr id="63" name="TextBox 62">
            <a:extLst>
              <a:ext uri="{FF2B5EF4-FFF2-40B4-BE49-F238E27FC236}">
                <a16:creationId xmlns:a16="http://schemas.microsoft.com/office/drawing/2014/main" id="{9E205833-9E73-45CC-A360-E8044731B71C}"/>
              </a:ext>
            </a:extLst>
          </p:cNvPr>
          <p:cNvSpPr txBox="1"/>
          <p:nvPr/>
        </p:nvSpPr>
        <p:spPr>
          <a:xfrm>
            <a:off x="3581134" y="4424944"/>
            <a:ext cx="702981" cy="499880"/>
          </a:xfrm>
          <a:prstGeom prst="rect">
            <a:avLst/>
          </a:prstGeom>
          <a:noFill/>
        </p:spPr>
        <p:txBody>
          <a:bodyPr wrap="square" rtlCol="0">
            <a:spAutoFit/>
          </a:bodyPr>
          <a:lstStyle/>
          <a:p>
            <a:pPr defTabSz="685775"/>
            <a:r>
              <a:rPr lang="en-US" sz="1324" dirty="0">
                <a:solidFill>
                  <a:srgbClr val="1A1A1A"/>
                </a:solidFill>
                <a:latin typeface="Segoe UI"/>
              </a:rPr>
              <a:t>Azure CLI</a:t>
            </a:r>
          </a:p>
        </p:txBody>
      </p:sp>
      <p:sp>
        <p:nvSpPr>
          <p:cNvPr id="64" name="TextBox 63">
            <a:extLst>
              <a:ext uri="{FF2B5EF4-FFF2-40B4-BE49-F238E27FC236}">
                <a16:creationId xmlns:a16="http://schemas.microsoft.com/office/drawing/2014/main" id="{FFEC4C33-93D0-485C-8AF8-C418B7ACC12F}"/>
              </a:ext>
            </a:extLst>
          </p:cNvPr>
          <p:cNvSpPr txBox="1"/>
          <p:nvPr/>
        </p:nvSpPr>
        <p:spPr>
          <a:xfrm>
            <a:off x="4072483" y="4424943"/>
            <a:ext cx="702981" cy="499880"/>
          </a:xfrm>
          <a:prstGeom prst="rect">
            <a:avLst/>
          </a:prstGeom>
          <a:noFill/>
        </p:spPr>
        <p:txBody>
          <a:bodyPr wrap="square" rtlCol="0">
            <a:spAutoFit/>
          </a:bodyPr>
          <a:lstStyle/>
          <a:p>
            <a:pPr defTabSz="685775"/>
            <a:r>
              <a:rPr lang="en-US" sz="1324" dirty="0">
                <a:solidFill>
                  <a:srgbClr val="1A1A1A"/>
                </a:solidFill>
                <a:latin typeface="Segoe UI"/>
              </a:rPr>
              <a:t>Azure Portal</a:t>
            </a:r>
          </a:p>
        </p:txBody>
      </p:sp>
      <p:sp>
        <p:nvSpPr>
          <p:cNvPr id="65" name="TextBox 64">
            <a:extLst>
              <a:ext uri="{FF2B5EF4-FFF2-40B4-BE49-F238E27FC236}">
                <a16:creationId xmlns:a16="http://schemas.microsoft.com/office/drawing/2014/main" id="{55ABBFED-DE93-4200-94B6-681A04FA6E2E}"/>
              </a:ext>
            </a:extLst>
          </p:cNvPr>
          <p:cNvSpPr txBox="1"/>
          <p:nvPr/>
        </p:nvSpPr>
        <p:spPr>
          <a:xfrm>
            <a:off x="4640214" y="4422501"/>
            <a:ext cx="655619" cy="499880"/>
          </a:xfrm>
          <a:prstGeom prst="rect">
            <a:avLst/>
          </a:prstGeom>
          <a:noFill/>
        </p:spPr>
        <p:txBody>
          <a:bodyPr wrap="square" rtlCol="0">
            <a:spAutoFit/>
          </a:bodyPr>
          <a:lstStyle/>
          <a:p>
            <a:pPr defTabSz="685775"/>
            <a:r>
              <a:rPr lang="en-US" sz="1324" dirty="0">
                <a:solidFill>
                  <a:srgbClr val="1A1A1A"/>
                </a:solidFill>
                <a:latin typeface="Segoe UI"/>
              </a:rPr>
              <a:t>REST APIs</a:t>
            </a:r>
          </a:p>
        </p:txBody>
      </p:sp>
      <p:sp>
        <p:nvSpPr>
          <p:cNvPr id="66" name="TextBox 65">
            <a:extLst>
              <a:ext uri="{FF2B5EF4-FFF2-40B4-BE49-F238E27FC236}">
                <a16:creationId xmlns:a16="http://schemas.microsoft.com/office/drawing/2014/main" id="{DF7C7FFD-926C-4375-BE39-E8139BEC2F16}"/>
              </a:ext>
            </a:extLst>
          </p:cNvPr>
          <p:cNvSpPr txBox="1"/>
          <p:nvPr/>
        </p:nvSpPr>
        <p:spPr>
          <a:xfrm>
            <a:off x="5152333" y="4420059"/>
            <a:ext cx="655619" cy="499880"/>
          </a:xfrm>
          <a:prstGeom prst="rect">
            <a:avLst/>
          </a:prstGeom>
          <a:noFill/>
        </p:spPr>
        <p:txBody>
          <a:bodyPr wrap="square" rtlCol="0">
            <a:spAutoFit/>
          </a:bodyPr>
          <a:lstStyle/>
          <a:p>
            <a:pPr defTabSz="685775"/>
            <a:r>
              <a:rPr lang="en-US" sz="1324" dirty="0">
                <a:solidFill>
                  <a:srgbClr val="1A1A1A"/>
                </a:solidFill>
                <a:latin typeface="Segoe UI"/>
              </a:rPr>
              <a:t>Client SDKs</a:t>
            </a:r>
          </a:p>
        </p:txBody>
      </p:sp>
      <p:sp>
        <p:nvSpPr>
          <p:cNvPr id="67" name="Rectangle: Rounded Corners 66">
            <a:extLst>
              <a:ext uri="{FF2B5EF4-FFF2-40B4-BE49-F238E27FC236}">
                <a16:creationId xmlns:a16="http://schemas.microsoft.com/office/drawing/2014/main" id="{639C39D8-C91F-4862-BE3A-0ABD2382C71A}"/>
              </a:ext>
            </a:extLst>
          </p:cNvPr>
          <p:cNvSpPr/>
          <p:nvPr/>
        </p:nvSpPr>
        <p:spPr>
          <a:xfrm>
            <a:off x="2936585" y="3461761"/>
            <a:ext cx="2306525" cy="41104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8" name="Rectangle: Rounded Corners 67">
            <a:extLst>
              <a:ext uri="{FF2B5EF4-FFF2-40B4-BE49-F238E27FC236}">
                <a16:creationId xmlns:a16="http://schemas.microsoft.com/office/drawing/2014/main" id="{2545B3AF-047C-458D-86D4-C137CBEFDE61}"/>
              </a:ext>
            </a:extLst>
          </p:cNvPr>
          <p:cNvSpPr/>
          <p:nvPr/>
        </p:nvSpPr>
        <p:spPr>
          <a:xfrm>
            <a:off x="2226546" y="4005591"/>
            <a:ext cx="4021058" cy="32844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9" name="Rectangle: Rounded Corners 68">
            <a:extLst>
              <a:ext uri="{FF2B5EF4-FFF2-40B4-BE49-F238E27FC236}">
                <a16:creationId xmlns:a16="http://schemas.microsoft.com/office/drawing/2014/main" id="{5001BC8A-9818-4195-8ECE-7F06FD04A279}"/>
              </a:ext>
            </a:extLst>
          </p:cNvPr>
          <p:cNvSpPr/>
          <p:nvPr/>
        </p:nvSpPr>
        <p:spPr>
          <a:xfrm>
            <a:off x="2610412" y="4422501"/>
            <a:ext cx="3197540" cy="54009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70" name="Rectangle: Rounded Corners 69">
            <a:extLst>
              <a:ext uri="{FF2B5EF4-FFF2-40B4-BE49-F238E27FC236}">
                <a16:creationId xmlns:a16="http://schemas.microsoft.com/office/drawing/2014/main" id="{1FFC121B-BAFB-4311-B14E-08BD25F18CBD}"/>
              </a:ext>
            </a:extLst>
          </p:cNvPr>
          <p:cNvSpPr/>
          <p:nvPr/>
        </p:nvSpPr>
        <p:spPr>
          <a:xfrm>
            <a:off x="2925178" y="1798908"/>
            <a:ext cx="2306525" cy="1545684"/>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Tree>
    <p:extLst>
      <p:ext uri="{BB962C8B-B14F-4D97-AF65-F5344CB8AC3E}">
        <p14:creationId xmlns:p14="http://schemas.microsoft.com/office/powerpoint/2010/main" val="10224053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342900"/>
            <a:ext cx="8263890" cy="415499"/>
          </a:xfrm>
        </p:spPr>
        <p:txBody>
          <a:bodyPr/>
          <a:lstStyle/>
          <a:p>
            <a:r>
              <a:rPr lang="en-US" dirty="0"/>
              <a:t>Why Use ARM templates?</a:t>
            </a:r>
          </a:p>
        </p:txBody>
      </p:sp>
      <p:sp>
        <p:nvSpPr>
          <p:cNvPr id="6" name="Text Placeholder 5"/>
          <p:cNvSpPr>
            <a:spLocks noGrp="1"/>
          </p:cNvSpPr>
          <p:nvPr>
            <p:ph type="body" sz="quarter" idx="10"/>
          </p:nvPr>
        </p:nvSpPr>
        <p:spPr>
          <a:xfrm>
            <a:off x="438151" y="1076623"/>
            <a:ext cx="7305155" cy="2520690"/>
          </a:xfrm>
        </p:spPr>
        <p:txBody>
          <a:bodyPr/>
          <a:lstStyle/>
          <a:p>
            <a:pPr>
              <a:buFont typeface="Arial" panose="020B0604020202020204" pitchFamily="34" charset="0"/>
              <a:buChar char="•"/>
            </a:pPr>
            <a:r>
              <a:rPr lang="en-US" dirty="0"/>
              <a:t>Make deployments faster and more repeatable</a:t>
            </a:r>
            <a:endParaRPr lang="en-US" sz="1500" dirty="0"/>
          </a:p>
          <a:p>
            <a:pPr>
              <a:buFont typeface="Arial" panose="020B0604020202020204" pitchFamily="34" charset="0"/>
              <a:buChar char="•"/>
            </a:pPr>
            <a:r>
              <a:rPr lang="en-US" dirty="0"/>
              <a:t>Improve consistency by providing a common language</a:t>
            </a:r>
          </a:p>
          <a:p>
            <a:pPr>
              <a:buFont typeface="Arial" panose="020B0604020202020204" pitchFamily="34" charset="0"/>
              <a:buChar char="•"/>
            </a:pPr>
            <a:r>
              <a:rPr lang="en-US" dirty="0"/>
              <a:t>Enable you to deploy multiple resources in the correct order by mapping out resource dependencies</a:t>
            </a:r>
          </a:p>
          <a:p>
            <a:pPr>
              <a:buFont typeface="Arial" panose="020B0604020202020204" pitchFamily="34" charset="0"/>
              <a:buChar char="•"/>
            </a:pPr>
            <a:r>
              <a:rPr lang="en-US" dirty="0"/>
              <a:t>Reduce manual, error-prone tasks</a:t>
            </a:r>
          </a:p>
          <a:p>
            <a:pPr>
              <a:buFont typeface="Arial" panose="020B0604020202020204" pitchFamily="34" charset="0"/>
              <a:buChar char="•"/>
            </a:pPr>
            <a:r>
              <a:rPr lang="en-US" dirty="0"/>
              <a:t>Templates can be linked together to provide a modular solution</a:t>
            </a:r>
          </a:p>
        </p:txBody>
      </p:sp>
    </p:spTree>
    <p:extLst>
      <p:ext uri="{BB962C8B-B14F-4D97-AF65-F5344CB8AC3E}">
        <p14:creationId xmlns:p14="http://schemas.microsoft.com/office/powerpoint/2010/main" val="56971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endParaRPr lang="en-US" i="1" dirty="0"/>
          </a:p>
        </p:txBody>
      </p:sp>
      <p:sp>
        <p:nvSpPr>
          <p:cNvPr id="6" name="Text Placeholder 5"/>
          <p:cNvSpPr>
            <a:spLocks noGrp="1"/>
          </p:cNvSpPr>
          <p:nvPr>
            <p:ph type="body" sz="quarter" idx="10"/>
          </p:nvPr>
        </p:nvSpPr>
        <p:spPr>
          <a:xfrm>
            <a:off x="438151" y="1076623"/>
            <a:ext cx="7305155" cy="3721019"/>
          </a:xfrm>
        </p:spPr>
        <p:txBody>
          <a:bodyPr/>
          <a:lstStyle/>
          <a:p>
            <a:pPr>
              <a:buFont typeface="Arial" panose="020B0604020202020204" pitchFamily="34" charset="0"/>
              <a:buChar char="•"/>
            </a:pPr>
            <a:r>
              <a:rPr lang="en-US" sz="1950" dirty="0"/>
              <a:t>Command-line program to connect to Azure</a:t>
            </a:r>
          </a:p>
          <a:p>
            <a:pPr>
              <a:buFont typeface="Arial" panose="020B0604020202020204" pitchFamily="34" charset="0"/>
              <a:buChar char="•"/>
            </a:pPr>
            <a:r>
              <a:rPr lang="en-US" sz="1950" dirty="0"/>
              <a:t>Execute administrative commands on Azure resources through a terminal, command-line prompt, or script, instead of a web browser</a:t>
            </a:r>
          </a:p>
          <a:p>
            <a:pPr lvl="1">
              <a:buFont typeface="Arial" panose="020B0604020202020204" pitchFamily="34" charset="0"/>
              <a:buChar char="•"/>
            </a:pPr>
            <a:r>
              <a:rPr lang="en-US" sz="1950" dirty="0"/>
              <a:t>For example, to restart a VM use the command:</a:t>
            </a:r>
          </a:p>
          <a:p>
            <a:pPr marL="460772" lvl="3" indent="0">
              <a:buNone/>
            </a:pPr>
            <a:r>
              <a:rPr lang="en-US" sz="1950" b="1" dirty="0">
                <a:latin typeface="Lucida Sans Typewriter" panose="020B0509030504030204" pitchFamily="49" charset="0"/>
              </a:rPr>
              <a:t>	</a:t>
            </a:r>
            <a:r>
              <a:rPr lang="en-US" sz="1950" b="1" dirty="0" err="1">
                <a:latin typeface="Lucida Sans Typewriter" panose="020B0509030504030204" pitchFamily="49" charset="0"/>
              </a:rPr>
              <a:t>az</a:t>
            </a:r>
            <a:r>
              <a:rPr lang="en-US" sz="1950" b="1" dirty="0">
                <a:latin typeface="Lucida Sans Typewriter" panose="020B0509030504030204" pitchFamily="49" charset="0"/>
              </a:rPr>
              <a:t> vm restart -g </a:t>
            </a:r>
            <a:r>
              <a:rPr lang="en-US" sz="1950" b="1" dirty="0" err="1">
                <a:latin typeface="Lucida Sans Typewriter" panose="020B0509030504030204" pitchFamily="49" charset="0"/>
              </a:rPr>
              <a:t>MyResourceGroup</a:t>
            </a:r>
            <a:r>
              <a:rPr lang="en-US" sz="1950" b="1" dirty="0">
                <a:latin typeface="Lucida Sans Typewriter" panose="020B0509030504030204" pitchFamily="49" charset="0"/>
              </a:rPr>
              <a:t> -n </a:t>
            </a:r>
            <a:r>
              <a:rPr lang="en-US" sz="1950" b="1" dirty="0" err="1">
                <a:latin typeface="Lucida Sans Typewriter" panose="020B0509030504030204" pitchFamily="49" charset="0"/>
              </a:rPr>
              <a:t>MyVm</a:t>
            </a:r>
            <a:endParaRPr lang="en-US" sz="1950" b="1" dirty="0">
              <a:latin typeface="Lucida Sans Typewriter" panose="020B0509030504030204" pitchFamily="49" charset="0"/>
            </a:endParaRPr>
          </a:p>
          <a:p>
            <a:pPr lvl="1">
              <a:buFont typeface="Arial" panose="020B0604020202020204" pitchFamily="34" charset="0"/>
              <a:buChar char="•"/>
            </a:pPr>
            <a:r>
              <a:rPr lang="en-US" sz="1950" dirty="0"/>
              <a:t>Can be installed on Linux, Mac, or Windows computers</a:t>
            </a:r>
          </a:p>
          <a:p>
            <a:pPr>
              <a:buFont typeface="Arial" panose="020B0604020202020204" pitchFamily="34" charset="0"/>
              <a:buChar char="•"/>
            </a:pPr>
            <a:r>
              <a:rPr lang="en-US" sz="1950" dirty="0"/>
              <a:t>Can be use interactively or scripted</a:t>
            </a:r>
          </a:p>
          <a:p>
            <a:pPr lvl="1">
              <a:buFont typeface="Arial" panose="020B0604020202020204" pitchFamily="34" charset="0"/>
              <a:buChar char="•"/>
            </a:pPr>
            <a:r>
              <a:rPr lang="en-US" sz="1950" i="1" dirty="0"/>
              <a:t>Interactive</a:t>
            </a:r>
            <a:r>
              <a:rPr lang="en-US" sz="1950" b="1" dirty="0"/>
              <a:t>: </a:t>
            </a:r>
            <a:r>
              <a:rPr lang="en-US" sz="1950" dirty="0"/>
              <a:t>Issue commands directly at the shell prompt</a:t>
            </a:r>
          </a:p>
          <a:p>
            <a:pPr lvl="1">
              <a:buFont typeface="Arial" panose="020B0604020202020204" pitchFamily="34" charset="0"/>
              <a:buChar char="•"/>
            </a:pPr>
            <a:r>
              <a:rPr lang="en-US" sz="1950" b="1" i="1" dirty="0"/>
              <a:t>Scripted:</a:t>
            </a:r>
            <a:r>
              <a:rPr lang="en-US" sz="1950" i="1" dirty="0"/>
              <a:t> A</a:t>
            </a:r>
            <a:r>
              <a:rPr lang="en-US" sz="1950" dirty="0"/>
              <a:t>ssemble the CLI commands into a shell script and then execute the script</a:t>
            </a:r>
          </a:p>
        </p:txBody>
      </p:sp>
    </p:spTree>
    <p:extLst>
      <p:ext uri="{BB962C8B-B14F-4D97-AF65-F5344CB8AC3E}">
        <p14:creationId xmlns:p14="http://schemas.microsoft.com/office/powerpoint/2010/main" val="23441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PowerShell?</a:t>
            </a:r>
            <a:endParaRPr lang="en-US" i="1" dirty="0"/>
          </a:p>
        </p:txBody>
      </p:sp>
      <p:sp>
        <p:nvSpPr>
          <p:cNvPr id="6" name="Text Placeholder 5"/>
          <p:cNvSpPr>
            <a:spLocks noGrp="1"/>
          </p:cNvSpPr>
          <p:nvPr>
            <p:ph type="body" sz="quarter" idx="10"/>
          </p:nvPr>
        </p:nvSpPr>
        <p:spPr>
          <a:xfrm>
            <a:off x="438151" y="1076623"/>
            <a:ext cx="7305155" cy="4136517"/>
          </a:xfrm>
        </p:spPr>
        <p:txBody>
          <a:bodyPr/>
          <a:lstStyle/>
          <a:p>
            <a:pPr>
              <a:buFont typeface="Arial" panose="020B0604020202020204" pitchFamily="34" charset="0"/>
              <a:buChar char="•"/>
            </a:pPr>
            <a:r>
              <a:rPr lang="en-US" dirty="0"/>
              <a:t>Module added to Windows PowerShell or PowerShell Core</a:t>
            </a:r>
          </a:p>
          <a:p>
            <a:pPr lvl="1">
              <a:buFont typeface="Arial" panose="020B0604020202020204" pitchFamily="34" charset="0"/>
              <a:buChar char="•"/>
            </a:pPr>
            <a:r>
              <a:rPr lang="en-US" sz="1800" dirty="0"/>
              <a:t>Connect to your Azure subscription and manage resources</a:t>
            </a:r>
          </a:p>
          <a:p>
            <a:pPr lvl="1">
              <a:buFont typeface="Arial" panose="020B0604020202020204" pitchFamily="34" charset="0"/>
              <a:buChar char="•"/>
            </a:pPr>
            <a:r>
              <a:rPr lang="en-US" sz="1800" dirty="0"/>
              <a:t>Adds the Azure-specific commands</a:t>
            </a:r>
          </a:p>
          <a:p>
            <a:pPr>
              <a:buFont typeface="Arial" panose="020B0604020202020204" pitchFamily="34" charset="0"/>
              <a:buChar char="•"/>
            </a:pPr>
            <a:r>
              <a:rPr lang="en-US" dirty="0"/>
              <a:t>Example: the </a:t>
            </a:r>
            <a:r>
              <a:rPr lang="en-US" b="1" dirty="0" err="1"/>
              <a:t>NewAzVm</a:t>
            </a:r>
            <a:r>
              <a:rPr lang="en-US" dirty="0"/>
              <a:t> command</a:t>
            </a:r>
          </a:p>
          <a:p>
            <a:pPr lvl="1">
              <a:buFont typeface="Arial" panose="020B0604020202020204" pitchFamily="34" charset="0"/>
              <a:buChar char="•"/>
            </a:pPr>
            <a:r>
              <a:rPr lang="en-US" sz="1800" b="1" dirty="0">
                <a:latin typeface="Lucida Sans Typewriter" panose="020B0509030504030204" pitchFamily="49" charset="0"/>
              </a:rPr>
              <a:t>New-</a:t>
            </a:r>
            <a:r>
              <a:rPr lang="en-US" sz="1800" b="1" dirty="0" err="1">
                <a:latin typeface="Lucida Sans Typewriter" panose="020B0509030504030204" pitchFamily="49" charset="0"/>
              </a:rPr>
              <a:t>AzVm</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err="1">
                <a:latin typeface="Lucida Sans Typewriter" panose="020B0509030504030204" pitchFamily="49" charset="0"/>
              </a:rPr>
              <a:t>ResourceGroupName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CrmTesting</a:t>
            </a:r>
            <a:r>
              <a:rPr lang="en-US" sz="1800" i="1" dirty="0">
                <a:solidFill>
                  <a:schemeClr val="accent3"/>
                </a:solidFill>
                <a:latin typeface="Lucida Sans Typewriter" panose="020B0509030504030204" pitchFamily="49" charset="0"/>
              </a:rPr>
              <a:t> </a:t>
            </a:r>
            <a:r>
              <a:rPr lang="en-US" sz="1800" i="1" dirty="0" err="1">
                <a:solidFill>
                  <a:schemeClr val="accent3"/>
                </a:solidFill>
                <a:latin typeface="Lucida Sans Typewriter" panose="020B0509030504030204" pitchFamily="49" charset="0"/>
              </a:rPr>
              <a:t>ResourceGroup</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CRMUnitTests</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Image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UbuntuLTS</a:t>
            </a:r>
            <a:r>
              <a:rPr lang="en-US" sz="1800" dirty="0">
                <a:solidFill>
                  <a:schemeClr val="accent3"/>
                </a:solidFill>
                <a:latin typeface="Lucida Sans Typewriter" panose="020B0509030504030204" pitchFamily="49" charset="0"/>
              </a:rPr>
              <a:t>”</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Azure PowerShell available either locally or via the Cloud Shell</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Can be use in interactive or scripting mode</a:t>
            </a:r>
          </a:p>
          <a:p>
            <a:pPr lvl="1"/>
            <a:endParaRPr lang="en-US" sz="1800" dirty="0"/>
          </a:p>
        </p:txBody>
      </p:sp>
    </p:spTree>
    <p:extLst>
      <p:ext uri="{BB962C8B-B14F-4D97-AF65-F5344CB8AC3E}">
        <p14:creationId xmlns:p14="http://schemas.microsoft.com/office/powerpoint/2010/main" val="103615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VM Extensions with PowerShell</a:t>
            </a:r>
            <a:endParaRPr lang="en-US" i="1" dirty="0"/>
          </a:p>
        </p:txBody>
      </p:sp>
      <p:sp>
        <p:nvSpPr>
          <p:cNvPr id="6" name="Text Placeholder 5"/>
          <p:cNvSpPr>
            <a:spLocks noGrp="1"/>
          </p:cNvSpPr>
          <p:nvPr>
            <p:ph type="body" sz="quarter" idx="10"/>
          </p:nvPr>
        </p:nvSpPr>
        <p:spPr>
          <a:xfrm>
            <a:off x="438913" y="758399"/>
            <a:ext cx="7838209" cy="4191917"/>
          </a:xfrm>
        </p:spPr>
        <p:txBody>
          <a:bodyPr/>
          <a:lstStyle/>
          <a:p>
            <a:pPr>
              <a:buFont typeface="Arial" panose="020B0604020202020204" pitchFamily="34" charset="0"/>
              <a:buChar char="•"/>
            </a:pPr>
            <a:r>
              <a:rPr lang="en-US" dirty="0"/>
              <a:t>Include Azure VM extensions with ARM templates for making configuration changes on already deployed VMs</a:t>
            </a:r>
          </a:p>
          <a:p>
            <a:pPr>
              <a:buFont typeface="Arial" panose="020B0604020202020204" pitchFamily="34" charset="0"/>
              <a:buChar char="•"/>
            </a:pPr>
            <a:r>
              <a:rPr lang="en-US" dirty="0"/>
              <a:t>To see a list of individual extensions:</a:t>
            </a:r>
          </a:p>
          <a:p>
            <a:pPr marL="321469" lvl="2" indent="0">
              <a:buNone/>
            </a:pPr>
            <a:r>
              <a:rPr lang="en-US" sz="1800" b="1" dirty="0">
                <a:solidFill>
                  <a:srgbClr val="00188F"/>
                </a:solidFill>
                <a:latin typeface="Lucida Sans Typewriter" panose="020B0509030504030204" pitchFamily="49" charset="0"/>
              </a:rPr>
              <a:t>Get-Command</a:t>
            </a:r>
            <a:r>
              <a:rPr lang="en-US" sz="1800" dirty="0">
                <a:solidFill>
                  <a:srgbClr val="C00000"/>
                </a:solidFill>
                <a:latin typeface="Lucida Sans Typewriter" panose="020B0509030504030204" pitchFamily="49" charset="0"/>
              </a:rPr>
              <a:t> </a:t>
            </a:r>
            <a:r>
              <a:rPr lang="en-US" sz="1800" i="1" dirty="0">
                <a:solidFill>
                  <a:srgbClr val="C00000"/>
                </a:solidFill>
                <a:latin typeface="Lucida Sans Typewriter" panose="020B0509030504030204" pitchFamily="49" charset="0"/>
              </a:rPr>
              <a:t>Set-*Extension* </a:t>
            </a:r>
            <a:r>
              <a:rPr lang="en-US" sz="1800" dirty="0">
                <a:latin typeface="Lucida Sans Typewriter" panose="020B0509030504030204" pitchFamily="49" charset="0"/>
              </a:rPr>
              <a:t>-</a:t>
            </a:r>
            <a:r>
              <a:rPr lang="en-US" sz="1800" b="1" dirty="0">
                <a:solidFill>
                  <a:schemeClr val="accent3"/>
                </a:solidFill>
                <a:latin typeface="Lucida Sans Typewriter" panose="020B0509030504030204" pitchFamily="49" charset="0"/>
              </a:rPr>
              <a:t>Module</a:t>
            </a:r>
            <a:r>
              <a:rPr lang="en-US" sz="1800" dirty="0">
                <a:latin typeface="Lucida Sans Typewriter" panose="020B0509030504030204" pitchFamily="49" charset="0"/>
              </a:rPr>
              <a:t> </a:t>
            </a:r>
            <a:r>
              <a:rPr lang="en-US" sz="1800" dirty="0" err="1">
                <a:latin typeface="Lucida Sans Typewriter" panose="020B0509030504030204" pitchFamily="49" charset="0"/>
              </a:rPr>
              <a:t>Az.Compute</a:t>
            </a:r>
            <a:endParaRPr lang="en-US" sz="1800" dirty="0">
              <a:latin typeface="Lucida Sans Typewriter" panose="020B0509030504030204" pitchFamily="49" charset="0"/>
            </a:endParaRPr>
          </a:p>
          <a:p>
            <a:pPr>
              <a:buFont typeface="Arial" panose="020B0604020202020204" pitchFamily="34" charset="0"/>
              <a:buChar char="•"/>
            </a:pPr>
            <a:r>
              <a:rPr lang="en-US" dirty="0"/>
              <a:t>Example of a Custom Script Extension</a:t>
            </a:r>
          </a:p>
          <a:p>
            <a:pPr marL="321469" lvl="2" indent="0">
              <a:buNone/>
            </a:pPr>
            <a:r>
              <a:rPr lang="en-US" sz="1800" b="1" dirty="0">
                <a:solidFill>
                  <a:srgbClr val="00188F"/>
                </a:solidFill>
                <a:latin typeface="Lucida Sans Typewriter" panose="020B0509030504030204" pitchFamily="49" charset="0"/>
              </a:rPr>
              <a:t>Set-</a:t>
            </a:r>
            <a:r>
              <a:rPr lang="en-US" sz="1800" b="1" dirty="0" err="1">
                <a:solidFill>
                  <a:srgbClr val="00188F"/>
                </a:solidFill>
                <a:latin typeface="Lucida Sans Typewriter" panose="020B0509030504030204" pitchFamily="49" charset="0"/>
              </a:rPr>
              <a:t>AzureRmVMCustomScriptExtension</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ResourceGroupName</a:t>
            </a:r>
            <a:r>
              <a:rPr lang="en-US" sz="1800" dirty="0">
                <a:solidFill>
                  <a:schemeClr val="accent3"/>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ResourceGroup11</a:t>
            </a:r>
            <a:r>
              <a:rPr lang="en-US" sz="1800" dirty="0">
                <a:solidFill>
                  <a:srgbClr val="C00000"/>
                </a:solidFill>
                <a:latin typeface="Lucida Sans Typewriter" panose="020B0509030504030204" pitchFamily="49" charset="0"/>
              </a:rPr>
              <a:t>"</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rgbClr val="00B0F0"/>
                </a:solidFill>
                <a:latin typeface="Lucida Sans Typewriter" panose="020B0509030504030204" pitchFamily="49" charset="0"/>
              </a:rPr>
              <a:t>-</a:t>
            </a:r>
            <a:r>
              <a:rPr lang="en-US" sz="1800" b="1" dirty="0">
                <a:solidFill>
                  <a:schemeClr val="accent3"/>
                </a:solidFill>
                <a:latin typeface="Lucida Sans Typewriter" panose="020B0509030504030204" pitchFamily="49" charset="0"/>
              </a:rPr>
              <a:t>Location</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Central US</a:t>
            </a:r>
            <a:r>
              <a:rPr lang="en-US" sz="1800" dirty="0">
                <a:solidFill>
                  <a:srgbClr val="C00000"/>
                </a:solidFill>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VMName</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VirtualMachine07</a:t>
            </a:r>
            <a:r>
              <a:rPr lang="en-US" sz="1800" dirty="0">
                <a:solidFill>
                  <a:srgbClr val="C00000"/>
                </a:solidFill>
                <a:latin typeface="Lucida Sans Typewriter" panose="020B0509030504030204" pitchFamily="49" charset="0"/>
              </a:rPr>
              <a:t>“</a:t>
            </a:r>
            <a:r>
              <a:rPr lang="en-US" sz="1800" dirty="0">
                <a:solidFill>
                  <a:schemeClr val="tx1"/>
                </a:solidFill>
                <a:latin typeface="Lucida Sans Typewriter" panose="020B0509030504030204" pitchFamily="49" charset="0"/>
              </a:rPr>
              <a:t>`</a:t>
            </a:r>
            <a:r>
              <a:rPr lang="en-US" sz="1800" dirty="0">
                <a:solidFill>
                  <a:srgbClr val="C00000"/>
                </a:solidFill>
                <a:latin typeface="Lucida Sans Typewriter" panose="020B0509030504030204" pitchFamily="49" charset="0"/>
              </a:rPr>
              <a:t> </a:t>
            </a:r>
            <a:br>
              <a:rPr lang="en-US"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a:solidFill>
                  <a:schemeClr val="accent3"/>
                </a:solidFill>
                <a:latin typeface="Lucida Sans Typewriter" panose="020B0509030504030204" pitchFamily="49" charset="0"/>
              </a:rPr>
              <a:t>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ContosoTest</a:t>
            </a:r>
            <a:r>
              <a:rPr lang="fr-FR" sz="1800" dirty="0">
                <a:solidFill>
                  <a:srgbClr val="C00000"/>
                </a:solidFill>
                <a:latin typeface="Lucida Sans Typewriter" panose="020B0509030504030204" pitchFamily="49" charset="0"/>
              </a:rPr>
              <a:t>" </a:t>
            </a: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TypeHandlerVersion</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1.</a:t>
            </a:r>
            <a:r>
              <a:rPr lang="en-US" sz="1800" i="1" dirty="0">
                <a:solidFill>
                  <a:srgbClr val="C00000"/>
                </a:solidFill>
                <a:latin typeface="Lucida Sans Typewriter" panose="020B0509030504030204" pitchFamily="49" charset="0"/>
              </a:rPr>
              <a:t>1</a:t>
            </a:r>
            <a:r>
              <a:rPr lang="en-US" sz="1800" dirty="0">
                <a:solidFill>
                  <a:srgbClr val="C00000"/>
                </a:solidFill>
                <a:latin typeface="Lucida Sans Typewriter" panose="020B0509030504030204" pitchFamily="49" charset="0"/>
              </a:rPr>
              <a:t>" </a:t>
            </a:r>
            <a:r>
              <a:rPr lang="en-US" sz="1800" dirty="0">
                <a:solidFill>
                  <a:schemeClr val="tx1"/>
                </a:solidFill>
                <a:latin typeface="Lucida Sans Typewriter" panose="020B0509030504030204" pitchFamily="49" charset="0"/>
              </a:rPr>
              <a:t>`</a:t>
            </a:r>
            <a:r>
              <a:rPr lang="fr-FR" sz="1800" dirty="0">
                <a:latin typeface="Lucida Sans Typewriter" panose="020B0509030504030204" pitchFamily="49" charset="0"/>
              </a:rPr>
              <a:t>  </a:t>
            </a:r>
            <a:br>
              <a:rPr lang="fr-FR"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StorageAccountName</a:t>
            </a:r>
            <a:r>
              <a:rPr lang="fr-FR" sz="1800" b="1"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a:t>
            </a:r>
            <a:r>
              <a:rPr lang="fr-FR" sz="1800" dirty="0">
                <a:solidFill>
                  <a:srgbClr val="C00000"/>
                </a:solidFill>
                <a:latin typeface="Lucida Sans Typewriter" panose="020B0509030504030204" pitchFamily="49" charset="0"/>
              </a:rPr>
              <a:t>" </a:t>
            </a:r>
            <a:r>
              <a:rPr lang="fr-FR" sz="1800" dirty="0">
                <a:latin typeface="Lucida Sans Typewriter" panose="020B0509030504030204" pitchFamily="49" charset="0"/>
              </a:rPr>
              <a:t>  </a:t>
            </a:r>
            <a:r>
              <a:rPr lang="en-US" sz="1800" dirty="0">
                <a:solidFill>
                  <a:schemeClr val="tx1"/>
                </a:solidFill>
                <a:latin typeface="Lucida Sans Typewriter" panose="020B0509030504030204" pitchFamily="49" charset="0"/>
              </a:rPr>
              <a:t>`</a:t>
            </a:r>
            <a:endParaRPr lang="fr-FR" sz="1800" dirty="0">
              <a:latin typeface="Lucida Sans Typewriter" panose="020B0509030504030204" pitchFamily="49" charset="0"/>
            </a:endParaRPr>
          </a:p>
          <a:p>
            <a:pPr marL="321469" lvl="2" indent="0">
              <a:buNone/>
            </a:pP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StorageAccountKey</a:t>
            </a:r>
            <a:r>
              <a:rPr lang="en-US" sz="1800" dirty="0">
                <a:solidFill>
                  <a:schemeClr val="accent3"/>
                </a:solidFill>
                <a:latin typeface="Lucida Sans Typewriter" panose="020B0509030504030204" pitchFamily="49" charset="0"/>
              </a:rPr>
              <a:t> </a:t>
            </a:r>
            <a:r>
              <a:rPr lang="en-US" sz="1800" dirty="0">
                <a:latin typeface="Lucida Sans Typewriter" panose="020B0509030504030204" pitchFamily="49" charset="0"/>
              </a:rPr>
              <a:t>&lt;</a:t>
            </a:r>
            <a:r>
              <a:rPr lang="en-US" sz="1800" i="1" dirty="0" err="1">
                <a:solidFill>
                  <a:srgbClr val="C00000"/>
                </a:solidFill>
                <a:latin typeface="Lucida Sans Typewriter" panose="020B0509030504030204" pitchFamily="49" charset="0"/>
              </a:rPr>
              <a:t>StorageKey</a:t>
            </a:r>
            <a:r>
              <a:rPr lang="en-US" sz="1800" dirty="0">
                <a:latin typeface="Lucida Sans Typewriter" panose="020B0509030504030204" pitchFamily="49" charset="0"/>
              </a:rPr>
              <a:t>&gt; </a:t>
            </a:r>
            <a:r>
              <a:rPr lang="en-US" sz="1800" dirty="0">
                <a:solidFill>
                  <a:schemeClr val="tx1"/>
                </a:solidFill>
                <a:latin typeface="Lucida Sans Typewriter" panose="020B0509030504030204" pitchFamily="49" charset="0"/>
              </a:rPr>
              <a:t>`</a:t>
            </a:r>
            <a:endParaRPr lang="en-US" sz="1800" dirty="0">
              <a:latin typeface="Lucida Sans Typewriter" panose="020B0509030504030204" pitchFamily="49" charset="0"/>
            </a:endParaRP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FileName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ContosoScript.exe</a:t>
            </a:r>
            <a:r>
              <a:rPr lang="fr-FR" sz="1800" dirty="0">
                <a:solidFill>
                  <a:srgbClr val="C00000"/>
                </a:solidFill>
                <a:latin typeface="Lucida Sans Typewriter" panose="020B0509030504030204" pitchFamily="49" charset="0"/>
              </a:rPr>
              <a:t>" </a:t>
            </a: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ContainerName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Scripts</a:t>
            </a:r>
            <a:r>
              <a:rPr lang="fr-FR" sz="1800" dirty="0">
                <a:solidFill>
                  <a:srgbClr val="C00000"/>
                </a:solidFill>
                <a:latin typeface="Lucida Sans Typewriter" panose="020B0509030504030204" pitchFamily="49" charset="0"/>
              </a:rPr>
              <a:t>"</a:t>
            </a:r>
            <a:endParaRPr lang="en-US" sz="18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22903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Cloud Shell</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endParaRPr lang="en-US" dirty="0"/>
          </a:p>
          <a:p>
            <a:pPr>
              <a:buFont typeface="Arial" panose="020B0604020202020204" pitchFamily="34" charset="0"/>
              <a:buChar char="•"/>
            </a:pPr>
            <a:r>
              <a:rPr lang="en-US" dirty="0"/>
              <a:t>Cloud Shell hosted in the cloud and accessible via web browser and multiple access points including:</a:t>
            </a:r>
          </a:p>
          <a:p>
            <a:pPr lvl="2">
              <a:buFont typeface="Arial" panose="020B0604020202020204" pitchFamily="34" charset="0"/>
              <a:buChar char="•"/>
            </a:pPr>
            <a:r>
              <a:rPr lang="en-US" sz="1500" dirty="0"/>
              <a:t>https://shell.azure.com</a:t>
            </a:r>
          </a:p>
          <a:p>
            <a:pPr lvl="2">
              <a:buFont typeface="Arial" panose="020B0604020202020204" pitchFamily="34" charset="0"/>
              <a:buChar char="•"/>
            </a:pPr>
            <a:r>
              <a:rPr lang="en-US" sz="1500" dirty="0"/>
              <a:t>Directly via the Azure Portal, </a:t>
            </a:r>
          </a:p>
          <a:p>
            <a:pPr lvl="2">
              <a:buFont typeface="Arial" panose="020B0604020202020204" pitchFamily="34" charset="0"/>
              <a:buChar char="•"/>
            </a:pPr>
            <a:r>
              <a:rPr lang="en-US" sz="1500" dirty="0"/>
              <a:t>Azure mobile app, </a:t>
            </a:r>
          </a:p>
          <a:p>
            <a:pPr lvl="2">
              <a:buFont typeface="Arial" panose="020B0604020202020204" pitchFamily="34" charset="0"/>
              <a:buChar char="•"/>
            </a:pPr>
            <a:r>
              <a:rPr lang="en-US" sz="1500" dirty="0"/>
              <a:t>Visual Studio Code -  Azure Account extension,</a:t>
            </a:r>
          </a:p>
          <a:p>
            <a:pPr lvl="1">
              <a:buFont typeface="Arial" panose="020B0604020202020204" pitchFamily="34" charset="0"/>
              <a:buChar char="•"/>
            </a:pPr>
            <a:r>
              <a:rPr lang="en-US" sz="2100" dirty="0"/>
              <a:t>Authenticates automatically and securely with Azure</a:t>
            </a:r>
          </a:p>
          <a:p>
            <a:pPr lvl="1">
              <a:buFont typeface="Arial" panose="020B0604020202020204" pitchFamily="34" charset="0"/>
              <a:buChar char="•"/>
            </a:pPr>
            <a:r>
              <a:rPr lang="en-US" sz="2100" dirty="0"/>
              <a:t>Can choose between </a:t>
            </a:r>
            <a:r>
              <a:rPr lang="en-US" sz="2100" b="1" dirty="0"/>
              <a:t>Bash </a:t>
            </a:r>
            <a:r>
              <a:rPr lang="en-US" sz="2100" dirty="0"/>
              <a:t>or </a:t>
            </a:r>
            <a:r>
              <a:rPr lang="en-US" sz="2100" b="1" dirty="0"/>
              <a:t>PowerShell </a:t>
            </a:r>
            <a:r>
              <a:rPr lang="en-US" sz="2100" dirty="0"/>
              <a:t>shell</a:t>
            </a:r>
          </a:p>
          <a:p>
            <a:pPr lvl="1">
              <a:buFont typeface="Arial" panose="020B0604020202020204" pitchFamily="34" charset="0"/>
              <a:buChar char="•"/>
            </a:pPr>
            <a:r>
              <a:rPr lang="en-US" sz="2100" dirty="0"/>
              <a:t>Contains integrated script editor</a:t>
            </a:r>
          </a:p>
          <a:p>
            <a:pPr lvl="1">
              <a:buFont typeface="Arial" panose="020B0604020202020204" pitchFamily="34" charset="0"/>
              <a:buChar char="•"/>
            </a:pPr>
            <a:r>
              <a:rPr lang="en-US" sz="2100" dirty="0"/>
              <a:t>Requires the creation of a storage account</a:t>
            </a:r>
          </a:p>
        </p:txBody>
      </p:sp>
      <p:pic>
        <p:nvPicPr>
          <p:cNvPr id="3" name="Picture 2" descr="Screenshot of the Azure Cloud Shell icon (highlighted) from within the Azure portal.">
            <a:extLst>
              <a:ext uri="{FF2B5EF4-FFF2-40B4-BE49-F238E27FC236}">
                <a16:creationId xmlns:a16="http://schemas.microsoft.com/office/drawing/2014/main" id="{A148DAE6-9992-4856-BED2-4F36E6175E4B}"/>
              </a:ext>
            </a:extLst>
          </p:cNvPr>
          <p:cNvPicPr>
            <a:picLocks noChangeAspect="1"/>
          </p:cNvPicPr>
          <p:nvPr/>
        </p:nvPicPr>
        <p:blipFill>
          <a:blip r:embed="rId3"/>
          <a:stretch>
            <a:fillRect/>
          </a:stretch>
        </p:blipFill>
        <p:spPr>
          <a:xfrm>
            <a:off x="438150" y="831214"/>
            <a:ext cx="7966393" cy="635882"/>
          </a:xfrm>
          <a:prstGeom prst="rect">
            <a:avLst/>
          </a:prstGeom>
        </p:spPr>
      </p:pic>
    </p:spTree>
    <p:extLst>
      <p:ext uri="{BB962C8B-B14F-4D97-AF65-F5344CB8AC3E}">
        <p14:creationId xmlns:p14="http://schemas.microsoft.com/office/powerpoint/2010/main" val="47419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Azure Automation</a:t>
            </a:r>
          </a:p>
        </p:txBody>
      </p:sp>
    </p:spTree>
    <p:extLst>
      <p:ext uri="{BB962C8B-B14F-4D97-AF65-F5344CB8AC3E}">
        <p14:creationId xmlns:p14="http://schemas.microsoft.com/office/powerpoint/2010/main" val="180662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What is Azure Automation?</a:t>
            </a:r>
          </a:p>
        </p:txBody>
      </p:sp>
      <p:sp>
        <p:nvSpPr>
          <p:cNvPr id="6" name="Text Placeholder 5"/>
          <p:cNvSpPr>
            <a:spLocks noGrp="1"/>
          </p:cNvSpPr>
          <p:nvPr>
            <p:ph type="body" sz="quarter" idx="10"/>
          </p:nvPr>
        </p:nvSpPr>
        <p:spPr>
          <a:xfrm>
            <a:off x="2298013" y="857163"/>
            <a:ext cx="6111383" cy="2049792"/>
          </a:xfrm>
        </p:spPr>
        <p:txBody>
          <a:bodyPr/>
          <a:lstStyle/>
          <a:p>
            <a:pPr>
              <a:buFont typeface="Arial" panose="020B0604020202020204" pitchFamily="34" charset="0"/>
              <a:buChar char="•"/>
            </a:pPr>
            <a:r>
              <a:rPr lang="en-IE" sz="1800" dirty="0"/>
              <a:t>An Automation service integrated with Microsoft Azure for automating the creation, deployment, monitoring and maintenance of Azure resources and resources external to Azure</a:t>
            </a:r>
          </a:p>
          <a:p>
            <a:pPr>
              <a:buFont typeface="Arial" panose="020B0604020202020204" pitchFamily="34" charset="0"/>
              <a:buChar char="•"/>
            </a:pPr>
            <a:r>
              <a:rPr lang="en-IE" sz="1800" dirty="0"/>
              <a:t>Integration with Microsoft Azure remove some complexity of automating in Azure</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8" y="2725153"/>
            <a:ext cx="730515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Azure Automation Capabilities include:</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Manage Shared resources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State configuration</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Integration with GitHub, Azure DevOps Git/TFVC</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Update management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automate Windows or Linux environments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apply to any system that exposes an API over internet protocols</a:t>
            </a:r>
          </a:p>
        </p:txBody>
      </p:sp>
      <p:pic>
        <p:nvPicPr>
          <p:cNvPr id="3" name="Picture 2" descr="Azure Automation icon">
            <a:extLst>
              <a:ext uri="{FF2B5EF4-FFF2-40B4-BE49-F238E27FC236}">
                <a16:creationId xmlns:a16="http://schemas.microsoft.com/office/drawing/2014/main" id="{7374A75E-E87B-4CD9-BA1B-963FADE7E307}"/>
              </a:ext>
            </a:extLst>
          </p:cNvPr>
          <p:cNvPicPr>
            <a:picLocks noChangeAspect="1"/>
          </p:cNvPicPr>
          <p:nvPr/>
        </p:nvPicPr>
        <p:blipFill>
          <a:blip r:embed="rId3"/>
          <a:stretch>
            <a:fillRect/>
          </a:stretch>
        </p:blipFill>
        <p:spPr>
          <a:xfrm>
            <a:off x="734604" y="1019616"/>
            <a:ext cx="1057423" cy="1107436"/>
          </a:xfrm>
          <a:prstGeom prst="rect">
            <a:avLst/>
          </a:prstGeom>
        </p:spPr>
      </p:pic>
    </p:spTree>
    <p:extLst>
      <p:ext uri="{BB962C8B-B14F-4D97-AF65-F5344CB8AC3E}">
        <p14:creationId xmlns:p14="http://schemas.microsoft.com/office/powerpoint/2010/main" val="376983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Session 1 big picture review</a:t>
            </a:r>
          </a:p>
          <a:p>
            <a:r>
              <a:rPr lang="en-US" dirty="0"/>
              <a:t>Azure DevOps identity and security</a:t>
            </a:r>
          </a:p>
          <a:p>
            <a:r>
              <a:rPr lang="en-US" dirty="0"/>
              <a:t>Infrastructure and configuration management</a:t>
            </a:r>
          </a:p>
          <a:p>
            <a:r>
              <a:rPr lang="en-US" dirty="0"/>
              <a:t>Continuous monitoring</a:t>
            </a:r>
          </a:p>
          <a:p>
            <a:r>
              <a:rPr lang="en-US" dirty="0"/>
              <a:t>Dependency management</a:t>
            </a:r>
          </a:p>
          <a:p>
            <a:r>
              <a:rPr lang="en-US" dirty="0"/>
              <a:t>System feedback mechanisms</a:t>
            </a:r>
          </a:p>
          <a:p>
            <a:r>
              <a:rPr lang="en-US" dirty="0"/>
              <a:t>AZ-400 exam strategy, revisited</a:t>
            </a:r>
          </a:p>
          <a:p>
            <a:endParaRPr lang="en-US" dirty="0"/>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Automation accounts</a:t>
            </a:r>
          </a:p>
        </p:txBody>
      </p:sp>
      <p:sp>
        <p:nvSpPr>
          <p:cNvPr id="6" name="Text Placeholder 5"/>
          <p:cNvSpPr>
            <a:spLocks noGrp="1"/>
          </p:cNvSpPr>
          <p:nvPr>
            <p:ph type="body" sz="quarter" idx="10"/>
          </p:nvPr>
        </p:nvSpPr>
        <p:spPr>
          <a:xfrm>
            <a:off x="441197" y="868893"/>
            <a:ext cx="6316647" cy="3046988"/>
          </a:xfrm>
        </p:spPr>
        <p:txBody>
          <a:bodyPr/>
          <a:lstStyle/>
          <a:p>
            <a:pPr>
              <a:buFont typeface="Arial" panose="020B0604020202020204" pitchFamily="34" charset="0"/>
              <a:buChar char="•"/>
            </a:pPr>
            <a:r>
              <a:rPr lang="en-IE" sz="1800" dirty="0"/>
              <a:t>To use Azure Automation you must create an Azure Automation account</a:t>
            </a:r>
          </a:p>
          <a:p>
            <a:pPr>
              <a:buFont typeface="Arial" panose="020B0604020202020204" pitchFamily="34" charset="0"/>
              <a:buChar char="•"/>
            </a:pPr>
            <a:r>
              <a:rPr lang="en-IE" sz="1800" dirty="0"/>
              <a:t>Automation account acts as a container in which you store, manage and use automation artifacts</a:t>
            </a:r>
          </a:p>
          <a:p>
            <a:pPr>
              <a:buFont typeface="Arial" panose="020B0604020202020204" pitchFamily="34" charset="0"/>
              <a:buChar char="•"/>
            </a:pPr>
            <a:r>
              <a:rPr lang="en-IE" sz="1800" dirty="0"/>
              <a:t>Provides a way to separate your environments or further organize your Automation workflows and resources.</a:t>
            </a:r>
          </a:p>
          <a:p>
            <a:pPr>
              <a:buFont typeface="Arial" panose="020B0604020202020204" pitchFamily="34" charset="0"/>
              <a:buChar char="•"/>
            </a:pPr>
            <a:r>
              <a:rPr lang="en-IE" sz="1800" dirty="0"/>
              <a:t>Requires subscription-owner level access as provides access to all Azure resources via an API</a:t>
            </a:r>
          </a:p>
          <a:p>
            <a:pPr>
              <a:buFont typeface="Arial" panose="020B0604020202020204" pitchFamily="34" charset="0"/>
              <a:buChar char="•"/>
            </a:pPr>
            <a:r>
              <a:rPr lang="en-IE" sz="1800" dirty="0"/>
              <a:t>Need at least 1 but should have multiple for access control</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7" y="3665210"/>
            <a:ext cx="6098396" cy="12187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Run As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create when creating Azure Automation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Creates a service principal user in Azure AD which allows access to Azure resources when running automation</a:t>
            </a:r>
          </a:p>
        </p:txBody>
      </p:sp>
      <p:pic>
        <p:nvPicPr>
          <p:cNvPr id="5" name="Picture 4" descr="A screenshot of a cell phone&#10;&#10;Description automatically generated">
            <a:extLst>
              <a:ext uri="{FF2B5EF4-FFF2-40B4-BE49-F238E27FC236}">
                <a16:creationId xmlns:a16="http://schemas.microsoft.com/office/drawing/2014/main" id="{F75B3A32-8A5F-4E88-8068-1B30BCE2E629}"/>
              </a:ext>
            </a:extLst>
          </p:cNvPr>
          <p:cNvPicPr>
            <a:picLocks noChangeAspect="1"/>
          </p:cNvPicPr>
          <p:nvPr/>
        </p:nvPicPr>
        <p:blipFill>
          <a:blip r:embed="rId3"/>
          <a:stretch>
            <a:fillRect/>
          </a:stretch>
        </p:blipFill>
        <p:spPr>
          <a:xfrm>
            <a:off x="6757844" y="129340"/>
            <a:ext cx="2076543" cy="4884821"/>
          </a:xfrm>
          <a:prstGeom prst="rect">
            <a:avLst/>
          </a:prstGeom>
        </p:spPr>
      </p:pic>
    </p:spTree>
    <p:extLst>
      <p:ext uri="{BB962C8B-B14F-4D97-AF65-F5344CB8AC3E}">
        <p14:creationId xmlns:p14="http://schemas.microsoft.com/office/powerpoint/2010/main" val="122160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a Service</a:t>
            </a:r>
          </a:p>
        </p:txBody>
      </p:sp>
    </p:spTree>
    <p:extLst>
      <p:ext uri="{BB962C8B-B14F-4D97-AF65-F5344CB8AC3E}">
        <p14:creationId xmlns:p14="http://schemas.microsoft.com/office/powerpoint/2010/main" val="124317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Virtual Machines</a:t>
            </a:r>
            <a:endParaRPr lang="en-US" i="1" dirty="0"/>
          </a:p>
        </p:txBody>
      </p:sp>
      <p:sp>
        <p:nvSpPr>
          <p:cNvPr id="6" name="Text Placeholder 5"/>
          <p:cNvSpPr>
            <a:spLocks noGrp="1"/>
          </p:cNvSpPr>
          <p:nvPr>
            <p:ph type="body" sz="quarter" idx="10"/>
          </p:nvPr>
        </p:nvSpPr>
        <p:spPr>
          <a:xfrm>
            <a:off x="438151" y="979718"/>
            <a:ext cx="7305155" cy="4071884"/>
          </a:xfrm>
        </p:spPr>
        <p:txBody>
          <a:bodyPr/>
          <a:lstStyle/>
          <a:p>
            <a:pPr marL="0" indent="0">
              <a:buNone/>
            </a:pPr>
            <a:r>
              <a:rPr lang="en-US" dirty="0"/>
              <a:t>Azure VMs provide the benefits of virtualization, but must still be deployed, configured, and maintained </a:t>
            </a:r>
          </a:p>
          <a:p>
            <a:pPr marL="0" indent="0">
              <a:buNone/>
            </a:pPr>
            <a:r>
              <a:rPr lang="en-US" dirty="0"/>
              <a:t>Operating system support for Windows and Linux OS deployments</a:t>
            </a:r>
          </a:p>
          <a:p>
            <a:pPr marL="0" indent="0">
              <a:buNone/>
            </a:pPr>
            <a:r>
              <a:rPr lang="en-US" b="1" dirty="0"/>
              <a:t>Windows</a:t>
            </a:r>
          </a:p>
          <a:p>
            <a:pPr lvl="1">
              <a:buFont typeface="Arial" panose="020B0604020202020204" pitchFamily="34" charset="0"/>
              <a:buChar char="•"/>
            </a:pPr>
            <a:r>
              <a:rPr lang="en-US" sz="1800" dirty="0"/>
              <a:t>Windows Server and Windows client images available in Azure Marketplace for development test and production</a:t>
            </a:r>
          </a:p>
          <a:p>
            <a:pPr lvl="1">
              <a:buFont typeface="Arial" panose="020B0604020202020204" pitchFamily="34" charset="0"/>
              <a:buChar char="•"/>
            </a:pPr>
            <a:r>
              <a:rPr lang="en-US" sz="1800" dirty="0"/>
              <a:t>Images identified by publisher, offer, SKU, and version</a:t>
            </a:r>
          </a:p>
          <a:p>
            <a:pPr lvl="1">
              <a:buFont typeface="Arial" panose="020B0604020202020204" pitchFamily="34" charset="0"/>
              <a:buChar char="•"/>
            </a:pPr>
            <a:r>
              <a:rPr lang="en-US" sz="1800" dirty="0"/>
              <a:t>Only 64-bit operating systems supported</a:t>
            </a:r>
          </a:p>
          <a:p>
            <a:pPr marL="0" indent="0">
              <a:buNone/>
            </a:pPr>
            <a:r>
              <a:rPr lang="en-US" b="1" dirty="0"/>
              <a:t>Linux</a:t>
            </a:r>
          </a:p>
          <a:p>
            <a:pPr lvl="1">
              <a:buFont typeface="Arial" panose="020B0604020202020204" pitchFamily="34" charset="0"/>
              <a:buChar char="•"/>
            </a:pPr>
            <a:r>
              <a:rPr lang="en-US" sz="1800" dirty="0"/>
              <a:t>Endorsed distributions available in Azure Marketplace</a:t>
            </a:r>
          </a:p>
          <a:p>
            <a:pPr lvl="1">
              <a:buFont typeface="Arial" panose="020B0604020202020204" pitchFamily="34" charset="0"/>
              <a:buChar char="•"/>
            </a:pPr>
            <a:r>
              <a:rPr lang="en-US" sz="1800" dirty="0"/>
              <a:t>Additional Linux partner-products, such as Docker, Jenkins</a:t>
            </a:r>
          </a:p>
        </p:txBody>
      </p:sp>
    </p:spTree>
    <p:extLst>
      <p:ext uri="{BB962C8B-B14F-4D97-AF65-F5344CB8AC3E}">
        <p14:creationId xmlns:p14="http://schemas.microsoft.com/office/powerpoint/2010/main" val="291056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Azure VMs</a:t>
            </a:r>
            <a:endParaRPr lang="en-US" i="1" dirty="0"/>
          </a:p>
        </p:txBody>
      </p:sp>
      <p:sp>
        <p:nvSpPr>
          <p:cNvPr id="6" name="Text Placeholder 5"/>
          <p:cNvSpPr>
            <a:spLocks noGrp="1"/>
          </p:cNvSpPr>
          <p:nvPr>
            <p:ph type="body" sz="quarter" idx="10"/>
          </p:nvPr>
        </p:nvSpPr>
        <p:spPr>
          <a:xfrm>
            <a:off x="438151" y="993213"/>
            <a:ext cx="7305155" cy="4413516"/>
          </a:xfrm>
        </p:spPr>
        <p:txBody>
          <a:bodyPr/>
          <a:lstStyle/>
          <a:p>
            <a:pPr marL="0" indent="0">
              <a:buNone/>
            </a:pPr>
            <a:r>
              <a:rPr lang="en-US" dirty="0"/>
              <a:t>Use virtual machine scale sets (vmss) for managing a group of identical, load balanced VMs</a:t>
            </a:r>
          </a:p>
          <a:p>
            <a:pPr marL="0" indent="0">
              <a:buNone/>
            </a:pPr>
            <a:r>
              <a:rPr lang="en-US" dirty="0"/>
              <a:t>Benefits of scale sets</a:t>
            </a:r>
          </a:p>
          <a:p>
            <a:pPr lvl="1">
              <a:buFont typeface="Arial" panose="020B0604020202020204" pitchFamily="34" charset="0"/>
              <a:buChar char="•"/>
            </a:pPr>
            <a:r>
              <a:rPr lang="en-US" sz="1800" dirty="0"/>
              <a:t>Create and manage multiple VMs at large scale</a:t>
            </a:r>
          </a:p>
          <a:p>
            <a:pPr lvl="1">
              <a:buFont typeface="Arial" panose="020B0604020202020204" pitchFamily="34" charset="0"/>
              <a:buChar char="•"/>
            </a:pPr>
            <a:r>
              <a:rPr lang="en-US" sz="1800" dirty="0"/>
              <a:t>Provide high availability and application resiliency</a:t>
            </a:r>
          </a:p>
          <a:p>
            <a:pPr lvl="1">
              <a:buFont typeface="Arial" panose="020B0604020202020204" pitchFamily="34" charset="0"/>
              <a:buChar char="•"/>
            </a:pPr>
            <a:r>
              <a:rPr lang="en-US" sz="1800" dirty="0"/>
              <a:t>Automatically scale as resource demand fluctuates</a:t>
            </a:r>
          </a:p>
          <a:p>
            <a:pPr marL="0" indent="0">
              <a:buNone/>
            </a:pPr>
            <a:r>
              <a:rPr lang="en-US" dirty="0"/>
              <a:t>Options to configure VMs deployed in a scale set</a:t>
            </a:r>
          </a:p>
          <a:p>
            <a:pPr lvl="1">
              <a:buFont typeface="Arial" panose="020B0604020202020204" pitchFamily="34" charset="0"/>
              <a:buChar char="•"/>
            </a:pPr>
            <a:r>
              <a:rPr lang="en-US" sz="1800" dirty="0"/>
              <a:t>Use extensions to configure a VM post deployment</a:t>
            </a:r>
          </a:p>
          <a:p>
            <a:pPr lvl="1">
              <a:buFont typeface="Arial" panose="020B0604020202020204" pitchFamily="34" charset="0"/>
              <a:buChar char="•"/>
            </a:pPr>
            <a:r>
              <a:rPr lang="en-US" sz="1800" dirty="0"/>
              <a:t>Deploy a managed disk with a custom disk image</a:t>
            </a:r>
          </a:p>
          <a:p>
            <a:pPr marL="0" indent="0">
              <a:buNone/>
            </a:pPr>
            <a:r>
              <a:rPr lang="en-US" dirty="0"/>
              <a:t>Differences between VMs and scale sets </a:t>
            </a:r>
          </a:p>
          <a:p>
            <a:pPr lvl="1">
              <a:buFont typeface="Arial" panose="020B0604020202020204" pitchFamily="34" charset="0"/>
              <a:buChar char="•"/>
            </a:pPr>
            <a:r>
              <a:rPr lang="en-US" sz="1800" dirty="0"/>
              <a:t>Scale sets provide automated versus manual creation, configuration, and integration for different scenarios</a:t>
            </a:r>
          </a:p>
          <a:p>
            <a:pPr lvl="1"/>
            <a:endParaRPr lang="en-US" sz="1800" dirty="0"/>
          </a:p>
        </p:txBody>
      </p:sp>
    </p:spTree>
    <p:extLst>
      <p:ext uri="{BB962C8B-B14F-4D97-AF65-F5344CB8AC3E}">
        <p14:creationId xmlns:p14="http://schemas.microsoft.com/office/powerpoint/2010/main" val="271156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Walkthrough-Create Virtual Machine Scale Set</a:t>
            </a:r>
            <a:endParaRPr lang="en-US" i="1" dirty="0"/>
          </a:p>
        </p:txBody>
      </p:sp>
      <p:sp>
        <p:nvSpPr>
          <p:cNvPr id="6" name="Text Placeholder 5"/>
          <p:cNvSpPr>
            <a:spLocks noGrp="1"/>
          </p:cNvSpPr>
          <p:nvPr>
            <p:ph type="body" sz="quarter" idx="10"/>
          </p:nvPr>
        </p:nvSpPr>
        <p:spPr>
          <a:xfrm>
            <a:off x="438151" y="1076623"/>
            <a:ext cx="7305155" cy="2788456"/>
          </a:xfrm>
        </p:spPr>
        <p:txBody>
          <a:bodyPr/>
          <a:lstStyle/>
          <a:p>
            <a:pPr marL="385763" indent="-385763">
              <a:buFont typeface="+mj-lt"/>
              <a:buAutoNum type="arabicPeriod"/>
            </a:pPr>
            <a:r>
              <a:rPr lang="en-US" dirty="0"/>
              <a:t>Create a resource group and a virtual machine scale set.</a:t>
            </a:r>
            <a:endParaRPr lang="en-US" sz="1800" dirty="0"/>
          </a:p>
          <a:p>
            <a:pPr marL="385763" indent="-385763">
              <a:buFont typeface="+mj-lt"/>
              <a:buAutoNum type="arabicPeriod"/>
            </a:pPr>
            <a:r>
              <a:rPr lang="en-US" dirty="0"/>
              <a:t>Deploy a sample web application using a Custom Script Extension.</a:t>
            </a:r>
          </a:p>
          <a:p>
            <a:pPr marL="385763" indent="-385763">
              <a:buFont typeface="+mj-lt"/>
              <a:buAutoNum type="arabicPeriod"/>
            </a:pPr>
            <a:r>
              <a:rPr lang="en-US" dirty="0"/>
              <a:t>Create a load balancer rule to allow traffic to reach the sample application.</a:t>
            </a:r>
          </a:p>
          <a:p>
            <a:pPr marL="385763" indent="-385763">
              <a:buFont typeface="+mj-lt"/>
              <a:buAutoNum type="arabicPeriod"/>
            </a:pPr>
            <a:r>
              <a:rPr lang="en-US" dirty="0"/>
              <a:t>Access the sample web application and obtain the load balancer’s IP address:</a:t>
            </a:r>
          </a:p>
          <a:p>
            <a:pPr marL="482204" lvl="3" indent="0">
              <a:buNone/>
            </a:pPr>
            <a:r>
              <a:rPr lang="en-US" sz="1800" dirty="0"/>
              <a:t>Load balancer distributes traffic to one of your VM instances</a:t>
            </a:r>
          </a:p>
        </p:txBody>
      </p:sp>
      <p:pic>
        <p:nvPicPr>
          <p:cNvPr id="3" name="Picture 2" descr="Screenshot of a web browser accessing the sample application hosted on a vm scale set via a load balancer.">
            <a:extLst>
              <a:ext uri="{FF2B5EF4-FFF2-40B4-BE49-F238E27FC236}">
                <a16:creationId xmlns:a16="http://schemas.microsoft.com/office/drawing/2014/main" id="{8E68B847-A3B6-4B52-9CD5-E10DC5674A3D}"/>
              </a:ext>
            </a:extLst>
          </p:cNvPr>
          <p:cNvPicPr>
            <a:picLocks noChangeAspect="1"/>
          </p:cNvPicPr>
          <p:nvPr/>
        </p:nvPicPr>
        <p:blipFill>
          <a:blip r:embed="rId3"/>
          <a:stretch>
            <a:fillRect/>
          </a:stretch>
        </p:blipFill>
        <p:spPr>
          <a:xfrm>
            <a:off x="923092" y="4001041"/>
            <a:ext cx="2960624" cy="980021"/>
          </a:xfrm>
          <a:prstGeom prst="rect">
            <a:avLst/>
          </a:prstGeom>
        </p:spPr>
      </p:pic>
    </p:spTree>
    <p:extLst>
      <p:ext uri="{BB962C8B-B14F-4D97-AF65-F5344CB8AC3E}">
        <p14:creationId xmlns:p14="http://schemas.microsoft.com/office/powerpoint/2010/main" val="112383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Server and Hyper-V containers</a:t>
            </a:r>
          </a:p>
        </p:txBody>
      </p:sp>
      <p:sp>
        <p:nvSpPr>
          <p:cNvPr id="6" name="Text Placeholder 5"/>
          <p:cNvSpPr>
            <a:spLocks noGrp="1"/>
          </p:cNvSpPr>
          <p:nvPr>
            <p:ph type="body" sz="quarter" idx="10"/>
          </p:nvPr>
        </p:nvSpPr>
        <p:spPr>
          <a:xfrm>
            <a:off x="438151" y="941713"/>
            <a:ext cx="7305155" cy="4256550"/>
          </a:xfrm>
        </p:spPr>
        <p:txBody>
          <a:bodyPr/>
          <a:lstStyle/>
          <a:p>
            <a:pPr marL="0" indent="0">
              <a:buNone/>
            </a:pPr>
            <a:r>
              <a:rPr lang="en-US" dirty="0"/>
              <a:t>Windows Server containers</a:t>
            </a:r>
          </a:p>
          <a:p>
            <a:pPr lvl="1">
              <a:buFont typeface="Arial" panose="020B0604020202020204" pitchFamily="34" charset="0"/>
              <a:buChar char="•"/>
            </a:pPr>
            <a:r>
              <a:rPr lang="en-US" sz="1800" dirty="0"/>
              <a:t>Additional services in the OS for managing containers – the Docker engine and compute services</a:t>
            </a:r>
          </a:p>
          <a:p>
            <a:pPr lvl="1">
              <a:buFont typeface="Arial" panose="020B0604020202020204" pitchFamily="34" charset="0"/>
              <a:buChar char="•"/>
            </a:pPr>
            <a:r>
              <a:rPr lang="en-US" sz="1800" dirty="0"/>
              <a:t>Each container uses same set of system processes, with a set of application process to distinguish each container</a:t>
            </a:r>
          </a:p>
          <a:p>
            <a:pPr marL="0" indent="0">
              <a:buNone/>
            </a:pPr>
            <a:r>
              <a:rPr lang="en-US" dirty="0"/>
              <a:t>Hyper-V containers</a:t>
            </a:r>
          </a:p>
          <a:p>
            <a:pPr lvl="1">
              <a:buFont typeface="Arial" panose="020B0604020202020204" pitchFamily="34" charset="0"/>
              <a:buChar char="•"/>
            </a:pPr>
            <a:r>
              <a:rPr lang="en-US" sz="1800" dirty="0"/>
              <a:t>Specifically optimized to run containers</a:t>
            </a:r>
          </a:p>
          <a:p>
            <a:pPr lvl="1">
              <a:buFont typeface="Arial" panose="020B0604020202020204" pitchFamily="34" charset="0"/>
              <a:buChar char="•"/>
            </a:pPr>
            <a:r>
              <a:rPr lang="en-US" sz="1800" dirty="0"/>
              <a:t>More secure alternative to Windows Server containers in the event of a vulnerability in the OS from sharing kernel and memory</a:t>
            </a:r>
          </a:p>
          <a:p>
            <a:pPr marL="0" indent="0">
              <a:buNone/>
            </a:pPr>
            <a:r>
              <a:rPr lang="en-US" dirty="0"/>
              <a:t>Nano Server</a:t>
            </a:r>
          </a:p>
          <a:p>
            <a:pPr lvl="1">
              <a:buFont typeface="Arial" panose="020B0604020202020204" pitchFamily="34" charset="0"/>
              <a:buChar char="•"/>
            </a:pPr>
            <a:r>
              <a:rPr lang="en-US" sz="1800" dirty="0"/>
              <a:t>Headless deployment option for running cloud applications</a:t>
            </a:r>
          </a:p>
          <a:p>
            <a:pPr lvl="1">
              <a:buFont typeface="Arial" panose="020B0604020202020204" pitchFamily="34" charset="0"/>
              <a:buChar char="•"/>
            </a:pPr>
            <a:r>
              <a:rPr lang="en-US" sz="1800" dirty="0"/>
              <a:t>Runs as a container in a container host such as Server Core</a:t>
            </a:r>
          </a:p>
          <a:p>
            <a:pPr lvl="1"/>
            <a:endParaRPr lang="en-US" sz="1800" dirty="0"/>
          </a:p>
        </p:txBody>
      </p:sp>
    </p:spTree>
    <p:extLst>
      <p:ext uri="{BB962C8B-B14F-4D97-AF65-F5344CB8AC3E}">
        <p14:creationId xmlns:p14="http://schemas.microsoft.com/office/powerpoint/2010/main" val="88222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DevTest Labs</a:t>
            </a:r>
            <a:endParaRPr lang="en-US" i="1" dirty="0"/>
          </a:p>
        </p:txBody>
      </p:sp>
      <p:sp>
        <p:nvSpPr>
          <p:cNvPr id="6" name="Text Placeholder 5"/>
          <p:cNvSpPr>
            <a:spLocks noGrp="1"/>
          </p:cNvSpPr>
          <p:nvPr>
            <p:ph type="body" sz="quarter" idx="10"/>
          </p:nvPr>
        </p:nvSpPr>
        <p:spPr>
          <a:xfrm>
            <a:off x="441197" y="872612"/>
            <a:ext cx="6700068" cy="2382191"/>
          </a:xfrm>
        </p:spPr>
        <p:txBody>
          <a:bodyPr/>
          <a:lstStyle/>
          <a:p>
            <a:pPr lvl="1">
              <a:buFont typeface="Arial" panose="020B0604020202020204" pitchFamily="34" charset="0"/>
              <a:buChar char="•"/>
            </a:pPr>
            <a:r>
              <a:rPr lang="en-IE" sz="1800" dirty="0"/>
              <a:t>Creates environments consisting of pre-configured bases or Azure Resource Manager templates</a:t>
            </a:r>
            <a:endParaRPr lang="en-US" sz="1800" dirty="0"/>
          </a:p>
          <a:p>
            <a:pPr lvl="1">
              <a:buFont typeface="Arial" panose="020B0604020202020204" pitchFamily="34" charset="0"/>
              <a:buChar char="•"/>
            </a:pPr>
            <a:r>
              <a:rPr lang="en-IE" sz="1800" dirty="0"/>
              <a:t>Enables developers on teams to efficiently self-manage virtual machines (VMs) and PaaS resources without waiting for approvals.</a:t>
            </a:r>
          </a:p>
          <a:p>
            <a:pPr lvl="1">
              <a:buFont typeface="Arial" panose="020B0604020202020204" pitchFamily="34" charset="0"/>
              <a:buChar char="•"/>
            </a:pPr>
            <a:r>
              <a:rPr lang="en-IE" sz="1800" dirty="0"/>
              <a:t>Quickly provision Windows and Linux environments by using reusable templates and </a:t>
            </a:r>
            <a:r>
              <a:rPr lang="en-IE" sz="1800" dirty="0" err="1"/>
              <a:t>artifacts</a:t>
            </a:r>
            <a:endParaRPr lang="en-IE" sz="1800" dirty="0"/>
          </a:p>
          <a:p>
            <a:pPr lvl="1">
              <a:buFont typeface="Arial" panose="020B0604020202020204" pitchFamily="34" charset="0"/>
              <a:buChar char="•"/>
            </a:pPr>
            <a:endParaRPr lang="en-US" sz="1800" dirty="0"/>
          </a:p>
        </p:txBody>
      </p:sp>
      <p:pic>
        <p:nvPicPr>
          <p:cNvPr id="3" name="Picture 2" descr="Azure DevTest Labs icon">
            <a:extLst>
              <a:ext uri="{FF2B5EF4-FFF2-40B4-BE49-F238E27FC236}">
                <a16:creationId xmlns:a16="http://schemas.microsoft.com/office/drawing/2014/main" id="{C168F3A3-0E26-4504-8644-6807711554C2}"/>
              </a:ext>
            </a:extLst>
          </p:cNvPr>
          <p:cNvPicPr>
            <a:picLocks noChangeAspect="1"/>
          </p:cNvPicPr>
          <p:nvPr/>
        </p:nvPicPr>
        <p:blipFill>
          <a:blip r:embed="rId3"/>
          <a:stretch>
            <a:fillRect/>
          </a:stretch>
        </p:blipFill>
        <p:spPr>
          <a:xfrm>
            <a:off x="7294829" y="1309073"/>
            <a:ext cx="1282871" cy="1118784"/>
          </a:xfrm>
          <a:prstGeom prst="rect">
            <a:avLst/>
          </a:prstGeom>
        </p:spPr>
      </p:pic>
      <p:sp>
        <p:nvSpPr>
          <p:cNvPr id="8" name="Text Placeholder 5">
            <a:extLst>
              <a:ext uri="{FF2B5EF4-FFF2-40B4-BE49-F238E27FC236}">
                <a16:creationId xmlns:a16="http://schemas.microsoft.com/office/drawing/2014/main" id="{10B67124-C946-4805-92E2-DC52E82D03E0}"/>
              </a:ext>
            </a:extLst>
          </p:cNvPr>
          <p:cNvSpPr txBox="1">
            <a:spLocks/>
          </p:cNvSpPr>
          <p:nvPr/>
        </p:nvSpPr>
        <p:spPr>
          <a:xfrm>
            <a:off x="441197" y="2978531"/>
            <a:ext cx="8429477" cy="18743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100" dirty="0">
                <a:gradFill>
                  <a:gsLst>
                    <a:gs pos="1250">
                      <a:srgbClr val="1A1A1A"/>
                    </a:gs>
                    <a:gs pos="100000">
                      <a:srgbClr val="1A1A1A"/>
                    </a:gs>
                  </a:gsLst>
                  <a:lin ang="5400000" scaled="0"/>
                </a:gradFill>
              </a:rPr>
              <a:t>Usage Scenarios: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Dev or Test  environments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Integrate with CI/CD pipeline for automated tests and deleting images afterwards</a:t>
            </a:r>
          </a:p>
          <a:p>
            <a:pPr marL="342900" lvl="1"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latin typeface="Segoe UI"/>
              </a:rPr>
              <a:t>Scale up your load testing by provisioning multiple test agents and create pre-provisioned environments for training and demos</a:t>
            </a:r>
            <a:endParaRPr lang="en-US" sz="1800"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1370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endParaRPr lang="en-US" i="1" dirty="0"/>
          </a:p>
        </p:txBody>
      </p:sp>
      <p:sp>
        <p:nvSpPr>
          <p:cNvPr id="6" name="Text Placeholder 5"/>
          <p:cNvSpPr>
            <a:spLocks noGrp="1"/>
          </p:cNvSpPr>
          <p:nvPr>
            <p:ph type="body" sz="quarter" idx="10"/>
          </p:nvPr>
        </p:nvSpPr>
        <p:spPr>
          <a:xfrm>
            <a:off x="438150" y="1076623"/>
            <a:ext cx="8267700" cy="3702552"/>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Fully managed environment enabling high productivity development</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Platform-as-a-service (PaaS) offering for building and deploying highly available and scalable cloud apps for web and mobile</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Developer productivity using .NET, .NET Core, Java, Python and a host of others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Pay only for the compute resources used</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platform handles infrastructure so that developers focus on core web apps and services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provides enterprise-grade security and compliance. Azure Active Directory</a:t>
            </a:r>
          </a:p>
        </p:txBody>
      </p:sp>
      <p:pic>
        <p:nvPicPr>
          <p:cNvPr id="4" name="Picture 3" descr="Icons are shown for: Microsoft .NET, JS, Java, php, docker, Visual Studio, and GitHub. ">
            <a:extLst>
              <a:ext uri="{FF2B5EF4-FFF2-40B4-BE49-F238E27FC236}">
                <a16:creationId xmlns:a16="http://schemas.microsoft.com/office/drawing/2014/main" id="{B12D871D-3873-45D3-8A9F-FC38C77B61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9985" y="1016038"/>
            <a:ext cx="4822751" cy="981075"/>
          </a:xfrm>
          <a:prstGeom prst="rect">
            <a:avLst/>
          </a:prstGeom>
          <a:noFill/>
          <a:ln>
            <a:noFill/>
          </a:ln>
        </p:spPr>
      </p:pic>
    </p:spTree>
    <p:extLst>
      <p:ext uri="{BB962C8B-B14F-4D97-AF65-F5344CB8AC3E}">
        <p14:creationId xmlns:p14="http://schemas.microsoft.com/office/powerpoint/2010/main" val="106772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endParaRPr lang="en-US" i="1" dirty="0"/>
          </a:p>
        </p:txBody>
      </p:sp>
      <p:sp>
        <p:nvSpPr>
          <p:cNvPr id="6" name="Text Placeholder 5"/>
          <p:cNvSpPr>
            <a:spLocks noGrp="1"/>
          </p:cNvSpPr>
          <p:nvPr>
            <p:ph type="body" sz="quarter" idx="10"/>
          </p:nvPr>
        </p:nvSpPr>
        <p:spPr>
          <a:xfrm>
            <a:off x="438151" y="1076623"/>
            <a:ext cx="7305155" cy="3028521"/>
          </a:xfrm>
        </p:spPr>
        <p:txBody>
          <a:bodyPr/>
          <a:lstStyle/>
          <a:p>
            <a:pPr>
              <a:buFont typeface="Arial" panose="020B0604020202020204" pitchFamily="34" charset="0"/>
              <a:buChar char="•"/>
            </a:pPr>
            <a:r>
              <a:rPr lang="en-US" dirty="0"/>
              <a:t>Define a set of compute resources for a web app to run</a:t>
            </a:r>
          </a:p>
          <a:p>
            <a:pPr>
              <a:buFont typeface="Arial" panose="020B0604020202020204" pitchFamily="34" charset="0"/>
              <a:buChar char="•"/>
            </a:pPr>
            <a:r>
              <a:rPr lang="en-US" dirty="0"/>
              <a:t>One or more apps can be configured to run in the same App Service plan</a:t>
            </a:r>
          </a:p>
          <a:p>
            <a:pPr>
              <a:buFont typeface="Arial" panose="020B0604020202020204" pitchFamily="34" charset="0"/>
              <a:buChar char="•"/>
            </a:pPr>
            <a:r>
              <a:rPr lang="en-US" dirty="0"/>
              <a:t>App Service plans define: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Region where compute resources will be created (West US, East US, etc.)</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Number of virtual machine instances (scale count.)</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Instance size (Small, Medium, Large)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Pricing tier (next slide)</a:t>
            </a:r>
          </a:p>
        </p:txBody>
      </p:sp>
    </p:spTree>
    <p:extLst>
      <p:ext uri="{BB962C8B-B14F-4D97-AF65-F5344CB8AC3E}">
        <p14:creationId xmlns:p14="http://schemas.microsoft.com/office/powerpoint/2010/main" val="18819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a:t>
            </a:r>
            <a:endParaRPr lang="en-US" i="1" dirty="0"/>
          </a:p>
        </p:txBody>
      </p:sp>
      <p:sp>
        <p:nvSpPr>
          <p:cNvPr id="6" name="Text Placeholder 5"/>
          <p:cNvSpPr>
            <a:spLocks noGrp="1"/>
          </p:cNvSpPr>
          <p:nvPr>
            <p:ph type="body" sz="quarter" idx="10"/>
          </p:nvPr>
        </p:nvSpPr>
        <p:spPr>
          <a:xfrm>
            <a:off x="438151" y="1076623"/>
            <a:ext cx="7305155" cy="3203954"/>
          </a:xfrm>
        </p:spPr>
        <p:txBody>
          <a:bodyPr/>
          <a:lstStyle/>
          <a:p>
            <a:pPr marL="0" indent="0">
              <a:buNone/>
            </a:pPr>
            <a:r>
              <a:rPr lang="en-US" dirty="0"/>
              <a:t>Key features of Azure Functions</a:t>
            </a:r>
          </a:p>
          <a:p>
            <a:pPr lvl="1">
              <a:buFont typeface="Arial" panose="020B0604020202020204" pitchFamily="34" charset="0"/>
              <a:buChar char="•"/>
            </a:pPr>
            <a:r>
              <a:rPr lang="en-US" sz="1800" dirty="0"/>
              <a:t>Choice of language</a:t>
            </a:r>
          </a:p>
          <a:p>
            <a:pPr lvl="1">
              <a:buFont typeface="Arial" panose="020B0604020202020204" pitchFamily="34" charset="0"/>
              <a:buChar char="•"/>
            </a:pPr>
            <a:r>
              <a:rPr lang="en-US" sz="1800" dirty="0"/>
              <a:t>Pay-per-use pricing model</a:t>
            </a:r>
          </a:p>
          <a:p>
            <a:pPr lvl="1">
              <a:buFont typeface="Arial" panose="020B0604020202020204" pitchFamily="34" charset="0"/>
              <a:buChar char="•"/>
            </a:pPr>
            <a:r>
              <a:rPr lang="en-US" sz="1800" dirty="0"/>
              <a:t>Support for NuGet and Node Package Manager</a:t>
            </a:r>
          </a:p>
          <a:p>
            <a:pPr lvl="1">
              <a:buFont typeface="Arial" panose="020B0604020202020204" pitchFamily="34" charset="0"/>
              <a:buChar char="•"/>
            </a:pPr>
            <a:r>
              <a:rPr lang="en-US" sz="1800" dirty="0"/>
              <a:t>Integrated security with OAuth providers, such as Azure AD, Facebook, Microsoft Account, and others</a:t>
            </a:r>
          </a:p>
          <a:p>
            <a:pPr lvl="1">
              <a:buFont typeface="Arial" panose="020B0604020202020204" pitchFamily="34" charset="0"/>
              <a:buChar char="•"/>
            </a:pPr>
            <a:r>
              <a:rPr lang="en-US" sz="1800" dirty="0"/>
              <a:t>Simplified integration with other Azure services and SaaS offerings</a:t>
            </a:r>
          </a:p>
          <a:p>
            <a:pPr lvl="1">
              <a:buFont typeface="Arial" panose="020B0604020202020204" pitchFamily="34" charset="0"/>
              <a:buChar char="•"/>
            </a:pPr>
            <a:r>
              <a:rPr lang="en-US" sz="1800" dirty="0"/>
              <a:t>Options for code development and deployment (portal, continuous integration, GitHub, Azure DevOps Services, and more)</a:t>
            </a:r>
          </a:p>
          <a:p>
            <a:pPr lvl="1">
              <a:buFont typeface="Arial" panose="020B0604020202020204" pitchFamily="34" charset="0"/>
              <a:buChar char="•"/>
            </a:pPr>
            <a:r>
              <a:rPr lang="en-US" sz="1800" dirty="0"/>
              <a:t>Functions runtime is open-source and available on GitHub</a:t>
            </a:r>
          </a:p>
        </p:txBody>
      </p:sp>
      <p:pic>
        <p:nvPicPr>
          <p:cNvPr id="3" name="Picture 2" descr="Azure Functions Icon">
            <a:extLst>
              <a:ext uri="{FF2B5EF4-FFF2-40B4-BE49-F238E27FC236}">
                <a16:creationId xmlns:a16="http://schemas.microsoft.com/office/drawing/2014/main" id="{8973C06F-A358-4BB2-8381-BCC590C452B8}"/>
              </a:ext>
            </a:extLst>
          </p:cNvPr>
          <p:cNvPicPr>
            <a:picLocks noChangeAspect="1"/>
          </p:cNvPicPr>
          <p:nvPr/>
        </p:nvPicPr>
        <p:blipFill>
          <a:blip r:embed="rId3"/>
          <a:stretch>
            <a:fillRect/>
          </a:stretch>
        </p:blipFill>
        <p:spPr>
          <a:xfrm>
            <a:off x="7113723" y="981114"/>
            <a:ext cx="1218869" cy="1218869"/>
          </a:xfrm>
          <a:prstGeom prst="rect">
            <a:avLst/>
          </a:prstGeom>
        </p:spPr>
      </p:pic>
    </p:spTree>
    <p:extLst>
      <p:ext uri="{BB962C8B-B14F-4D97-AF65-F5344CB8AC3E}">
        <p14:creationId xmlns:p14="http://schemas.microsoft.com/office/powerpoint/2010/main" val="11306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timw.info/az400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Batch services</a:t>
            </a:r>
            <a:endParaRPr lang="en-US" i="1" dirty="0"/>
          </a:p>
        </p:txBody>
      </p:sp>
      <p:sp>
        <p:nvSpPr>
          <p:cNvPr id="6" name="Text Placeholder 5"/>
          <p:cNvSpPr>
            <a:spLocks noGrp="1"/>
          </p:cNvSpPr>
          <p:nvPr>
            <p:ph type="body" sz="quarter" idx="10"/>
          </p:nvPr>
        </p:nvSpPr>
        <p:spPr>
          <a:xfrm>
            <a:off x="438151" y="1076623"/>
            <a:ext cx="7305155" cy="3582519"/>
          </a:xfrm>
        </p:spPr>
        <p:txBody>
          <a:bodyPr/>
          <a:lstStyle/>
          <a:p>
            <a:pPr marL="0" indent="0">
              <a:buNone/>
            </a:pPr>
            <a:r>
              <a:rPr lang="en-US" dirty="0"/>
              <a:t>Azure Batch – fully managed cloud service for job scheduling and compute resource management</a:t>
            </a:r>
          </a:p>
          <a:p>
            <a:pPr lvl="1">
              <a:buFont typeface="Arial" panose="020B0604020202020204" pitchFamily="34" charset="0"/>
              <a:buChar char="•"/>
            </a:pPr>
            <a:r>
              <a:rPr lang="en-US" sz="1800" dirty="0"/>
              <a:t>Creates, manages, and scales a pool of compute nodes (VMs) to run largest, resource-intensive workloads. </a:t>
            </a:r>
          </a:p>
          <a:p>
            <a:pPr lvl="1">
              <a:buFont typeface="Arial" panose="020B0604020202020204" pitchFamily="34" charset="0"/>
              <a:buChar char="•"/>
            </a:pPr>
            <a:r>
              <a:rPr lang="en-US" sz="1800" dirty="0"/>
              <a:t>Provides a job scheduler to submit jobs into the VM pool (or set of VM pools)</a:t>
            </a:r>
          </a:p>
          <a:p>
            <a:pPr marL="0" indent="0">
              <a:buNone/>
            </a:pPr>
            <a:r>
              <a:rPr lang="en-US" dirty="0"/>
              <a:t>Requirements to run applications</a:t>
            </a:r>
          </a:p>
          <a:p>
            <a:pPr lvl="1">
              <a:buFont typeface="Arial" panose="020B0604020202020204" pitchFamily="34" charset="0"/>
              <a:buChar char="•"/>
            </a:pPr>
            <a:r>
              <a:rPr lang="en-US" sz="1800" dirty="0"/>
              <a:t>Application (doesn’t need to be cloud aware)</a:t>
            </a:r>
          </a:p>
          <a:p>
            <a:pPr lvl="1">
              <a:buFont typeface="Arial" panose="020B0604020202020204" pitchFamily="34" charset="0"/>
              <a:buChar char="•"/>
            </a:pPr>
            <a:r>
              <a:rPr lang="en-US" sz="1800" dirty="0"/>
              <a:t>Pool of VMs (Batch service creates, manages, and monitors the pool)</a:t>
            </a:r>
          </a:p>
          <a:p>
            <a:pPr lvl="1">
              <a:buFont typeface="Arial" panose="020B0604020202020204" pitchFamily="34" charset="0"/>
              <a:buChar char="•"/>
            </a:pPr>
            <a:r>
              <a:rPr lang="en-US" sz="1800" dirty="0"/>
              <a:t>Job scheduler to define the tasks that make up the job</a:t>
            </a:r>
          </a:p>
          <a:p>
            <a:pPr lvl="1">
              <a:buFont typeface="Arial" panose="020B0604020202020204" pitchFamily="34" charset="0"/>
              <a:buChar char="•"/>
            </a:pPr>
            <a:r>
              <a:rPr lang="en-US" sz="1800" dirty="0"/>
              <a:t>Location to store output, typically Blob storage</a:t>
            </a:r>
          </a:p>
        </p:txBody>
      </p:sp>
    </p:spTree>
    <p:extLst>
      <p:ext uri="{BB962C8B-B14F-4D97-AF65-F5344CB8AC3E}">
        <p14:creationId xmlns:p14="http://schemas.microsoft.com/office/powerpoint/2010/main" val="233828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8292493" cy="373949"/>
          </a:xfrm>
        </p:spPr>
        <p:txBody>
          <a:bodyPr/>
          <a:lstStyle/>
          <a:p>
            <a:r>
              <a:rPr lang="en-US" dirty="0"/>
              <a:t>Security and Compliance in the Pipeline</a:t>
            </a:r>
          </a:p>
        </p:txBody>
      </p:sp>
    </p:spTree>
    <p:extLst>
      <p:ext uri="{BB962C8B-B14F-4D97-AF65-F5344CB8AC3E}">
        <p14:creationId xmlns:p14="http://schemas.microsoft.com/office/powerpoint/2010/main" val="236641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F13C-82AB-49B7-B175-5C1D43360F4F}"/>
              </a:ext>
            </a:extLst>
          </p:cNvPr>
          <p:cNvSpPr>
            <a:spLocks noGrp="1"/>
          </p:cNvSpPr>
          <p:nvPr>
            <p:ph type="title"/>
          </p:nvPr>
        </p:nvSpPr>
        <p:spPr/>
        <p:txBody>
          <a:bodyPr/>
          <a:lstStyle/>
          <a:p>
            <a:r>
              <a:rPr lang="en-US" dirty="0"/>
              <a:t>Secure DevOps Kit for Azure (AzSK)</a:t>
            </a:r>
          </a:p>
        </p:txBody>
      </p:sp>
      <p:sp>
        <p:nvSpPr>
          <p:cNvPr id="3" name="Text Placeholder 2">
            <a:extLst>
              <a:ext uri="{FF2B5EF4-FFF2-40B4-BE49-F238E27FC236}">
                <a16:creationId xmlns:a16="http://schemas.microsoft.com/office/drawing/2014/main" id="{F83932B9-994E-4000-A1BA-BA66D1AE4BF0}"/>
              </a:ext>
            </a:extLst>
          </p:cNvPr>
          <p:cNvSpPr>
            <a:spLocks noGrp="1"/>
          </p:cNvSpPr>
          <p:nvPr>
            <p:ph type="body" sz="quarter" idx="10"/>
          </p:nvPr>
        </p:nvSpPr>
        <p:spPr>
          <a:xfrm>
            <a:off x="441198" y="1770607"/>
            <a:ext cx="4166507" cy="2262158"/>
          </a:xfrm>
        </p:spPr>
        <p:txBody>
          <a:bodyPr/>
          <a:lstStyle/>
          <a:p>
            <a:pPr>
              <a:buFont typeface="Arial" panose="020B0604020202020204" pitchFamily="34" charset="0"/>
              <a:buChar char="•"/>
            </a:pPr>
            <a:r>
              <a:rPr lang="en-US" b="1" dirty="0"/>
              <a:t>Helps secure the subscription</a:t>
            </a:r>
            <a:endParaRPr lang="en-US" dirty="0"/>
          </a:p>
          <a:p>
            <a:pPr>
              <a:buFont typeface="Arial" panose="020B0604020202020204" pitchFamily="34" charset="0"/>
              <a:buChar char="•"/>
            </a:pPr>
            <a:r>
              <a:rPr lang="en-US" b="1" dirty="0"/>
              <a:t>Enables secure development</a:t>
            </a:r>
            <a:r>
              <a:rPr lang="en-US" dirty="0"/>
              <a:t> </a:t>
            </a:r>
          </a:p>
          <a:p>
            <a:pPr>
              <a:buFont typeface="Arial" panose="020B0604020202020204" pitchFamily="34" charset="0"/>
              <a:buChar char="•"/>
            </a:pPr>
            <a:r>
              <a:rPr lang="en-US" b="1" dirty="0"/>
              <a:t>Integrates security into CI/CD</a:t>
            </a:r>
            <a:endParaRPr lang="en-US" dirty="0"/>
          </a:p>
          <a:p>
            <a:pPr>
              <a:buFont typeface="Arial" panose="020B0604020202020204" pitchFamily="34" charset="0"/>
              <a:buChar char="•"/>
            </a:pPr>
            <a:r>
              <a:rPr lang="en-US" b="1" dirty="0"/>
              <a:t>Provides continuous assurance</a:t>
            </a:r>
          </a:p>
          <a:p>
            <a:pPr>
              <a:buFont typeface="Arial" panose="020B0604020202020204" pitchFamily="34" charset="0"/>
              <a:buChar char="•"/>
            </a:pPr>
            <a:r>
              <a:rPr lang="en-US" b="1" dirty="0"/>
              <a:t>Assists with alerts &amp; monitoring</a:t>
            </a:r>
          </a:p>
          <a:p>
            <a:pPr>
              <a:buFont typeface="Arial" panose="020B0604020202020204" pitchFamily="34" charset="0"/>
              <a:buChar char="•"/>
            </a:pPr>
            <a:r>
              <a:rPr lang="en-US" b="1" dirty="0"/>
              <a:t>Governing cloud risks</a:t>
            </a:r>
            <a:endParaRPr lang="en-US" dirty="0"/>
          </a:p>
        </p:txBody>
      </p:sp>
      <p:pic>
        <p:nvPicPr>
          <p:cNvPr id="5" name="Picture 4" descr="Screenshot of azsk github page">
            <a:extLst>
              <a:ext uri="{FF2B5EF4-FFF2-40B4-BE49-F238E27FC236}">
                <a16:creationId xmlns:a16="http://schemas.microsoft.com/office/drawing/2014/main" id="{1780B4DE-04C7-4B12-AED1-8533D28360B3}"/>
              </a:ext>
            </a:extLst>
          </p:cNvPr>
          <p:cNvPicPr>
            <a:picLocks noChangeAspect="1"/>
          </p:cNvPicPr>
          <p:nvPr/>
        </p:nvPicPr>
        <p:blipFill>
          <a:blip r:embed="rId3"/>
          <a:stretch>
            <a:fillRect/>
          </a:stretch>
        </p:blipFill>
        <p:spPr>
          <a:xfrm>
            <a:off x="5493971" y="1407080"/>
            <a:ext cx="2880177" cy="3480509"/>
          </a:xfrm>
          <a:prstGeom prst="rect">
            <a:avLst/>
          </a:prstGeom>
          <a:ln>
            <a:solidFill>
              <a:schemeClr val="tx1"/>
            </a:solidFill>
          </a:ln>
        </p:spPr>
      </p:pic>
      <p:sp>
        <p:nvSpPr>
          <p:cNvPr id="6" name="Rectangle 5">
            <a:extLst>
              <a:ext uri="{FF2B5EF4-FFF2-40B4-BE49-F238E27FC236}">
                <a16:creationId xmlns:a16="http://schemas.microsoft.com/office/drawing/2014/main" id="{293B05F6-E473-494D-95D9-2257B8BAFF9C}"/>
              </a:ext>
            </a:extLst>
          </p:cNvPr>
          <p:cNvSpPr/>
          <p:nvPr/>
        </p:nvSpPr>
        <p:spPr>
          <a:xfrm>
            <a:off x="441197" y="886531"/>
            <a:ext cx="7504146" cy="415498"/>
          </a:xfrm>
          <a:prstGeom prst="rect">
            <a:avLst/>
          </a:prstGeom>
        </p:spPr>
        <p:txBody>
          <a:bodyPr wrap="square">
            <a:spAutoFit/>
          </a:bodyPr>
          <a:lstStyle/>
          <a:p>
            <a:pPr defTabSz="685775"/>
            <a:r>
              <a:rPr lang="en-US" sz="2100" b="1" dirty="0"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AzSK</a:t>
            </a:r>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is a collection of scripts, tools, extensions, automations</a:t>
            </a:r>
          </a:p>
        </p:txBody>
      </p:sp>
      <p:sp>
        <p:nvSpPr>
          <p:cNvPr id="7" name="Rectangle 6">
            <a:extLst>
              <a:ext uri="{FF2B5EF4-FFF2-40B4-BE49-F238E27FC236}">
                <a16:creationId xmlns:a16="http://schemas.microsoft.com/office/drawing/2014/main" id="{CA276459-C054-4C12-8149-25EA38D8EBAB}"/>
              </a:ext>
            </a:extLst>
          </p:cNvPr>
          <p:cNvSpPr/>
          <p:nvPr/>
        </p:nvSpPr>
        <p:spPr>
          <a:xfrm>
            <a:off x="269747" y="4212358"/>
            <a:ext cx="7504146" cy="738664"/>
          </a:xfrm>
          <a:prstGeom prst="rect">
            <a:avLst/>
          </a:prstGeom>
        </p:spPr>
        <p:txBody>
          <a:bodyPr wrap="square">
            <a:spAutoFit/>
          </a:bodyPr>
          <a:lstStyle/>
          <a:p>
            <a:pPr defTabSz="685775"/>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Available at: </a:t>
            </a:r>
          </a:p>
          <a:p>
            <a:pPr defTabSz="685775"/>
            <a:r>
              <a:rPr lang="en-US" sz="2100" dirty="0">
                <a:solidFill>
                  <a:srgbClr val="1A1A1A"/>
                </a:solidFill>
                <a:latin typeface="Segoe UI"/>
              </a:rPr>
              <a:t>https://github.com/azsk/DevOpsKit-docs</a:t>
            </a:r>
            <a:endPar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3550558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a:t>
            </a:r>
          </a:p>
        </p:txBody>
      </p:sp>
      <p:sp>
        <p:nvSpPr>
          <p:cNvPr id="6" name="Text Placeholder 5"/>
          <p:cNvSpPr>
            <a:spLocks noGrp="1"/>
          </p:cNvSpPr>
          <p:nvPr>
            <p:ph type="body" sz="quarter" idx="10"/>
          </p:nvPr>
        </p:nvSpPr>
        <p:spPr>
          <a:xfrm>
            <a:off x="438150" y="1076623"/>
            <a:ext cx="8263890" cy="3037755"/>
          </a:xfrm>
        </p:spPr>
        <p:txBody>
          <a:bodyPr/>
          <a:lstStyle/>
          <a:p>
            <a:pPr>
              <a:buFont typeface="Arial" panose="020B0604020202020204" pitchFamily="34" charset="0"/>
              <a:buChar char="•"/>
            </a:pPr>
            <a:r>
              <a:rPr lang="en-US" dirty="0"/>
              <a:t>Provide security recommendations</a:t>
            </a:r>
          </a:p>
          <a:p>
            <a:pPr>
              <a:buFont typeface="Arial" panose="020B0604020202020204" pitchFamily="34" charset="0"/>
              <a:buChar char="•"/>
            </a:pPr>
            <a:r>
              <a:rPr lang="en-US" dirty="0"/>
              <a:t>Monitor security settings </a:t>
            </a:r>
          </a:p>
          <a:p>
            <a:pPr>
              <a:buFont typeface="Arial" panose="020B0604020202020204" pitchFamily="34" charset="0"/>
              <a:buChar char="•"/>
            </a:pPr>
            <a:r>
              <a:rPr lang="en-US" dirty="0"/>
              <a:t>Monitor all your services</a:t>
            </a:r>
          </a:p>
          <a:p>
            <a:pPr>
              <a:buFont typeface="Arial" panose="020B0604020202020204" pitchFamily="34" charset="0"/>
              <a:buChar char="•"/>
            </a:pPr>
            <a:r>
              <a:rPr lang="en-US" dirty="0"/>
              <a:t>Use Azure Machine Learning</a:t>
            </a:r>
          </a:p>
          <a:p>
            <a:pPr>
              <a:buFont typeface="Arial" panose="020B0604020202020204" pitchFamily="34" charset="0"/>
              <a:buChar char="•"/>
            </a:pPr>
            <a:r>
              <a:rPr lang="en-US" dirty="0"/>
              <a:t>Analyze and identify potential attacks</a:t>
            </a:r>
          </a:p>
          <a:p>
            <a:pPr>
              <a:buFont typeface="Arial" panose="020B0604020202020204" pitchFamily="34" charset="0"/>
              <a:buChar char="•"/>
            </a:pPr>
            <a:r>
              <a:rPr lang="en-US" dirty="0"/>
              <a:t>Provide just-in-time (JIT) access control</a:t>
            </a:r>
          </a:p>
          <a:p>
            <a:pPr>
              <a:buFont typeface="Arial" panose="020B0604020202020204" pitchFamily="34" charset="0"/>
              <a:buChar char="•"/>
            </a:pPr>
            <a:r>
              <a:rPr lang="en-US" dirty="0"/>
              <a:t>Supports Windows and Linux operating systems</a:t>
            </a:r>
          </a:p>
          <a:p>
            <a:pPr>
              <a:buFont typeface="Arial" panose="020B0604020202020204" pitchFamily="34" charset="0"/>
              <a:buChar char="•"/>
            </a:pPr>
            <a:r>
              <a:rPr lang="en-US" dirty="0"/>
              <a:t>Available in two pricing tiers</a:t>
            </a:r>
          </a:p>
        </p:txBody>
      </p:sp>
      <p:pic>
        <p:nvPicPr>
          <p:cNvPr id="3" name="Picture 2" descr="A picture containing drawing&#10;&#10;Description automatically generated">
            <a:extLst>
              <a:ext uri="{FF2B5EF4-FFF2-40B4-BE49-F238E27FC236}">
                <a16:creationId xmlns:a16="http://schemas.microsoft.com/office/drawing/2014/main" id="{3A4023C6-402E-4F52-B236-A6D1D3000D6F}"/>
              </a:ext>
            </a:extLst>
          </p:cNvPr>
          <p:cNvPicPr>
            <a:picLocks noChangeAspect="1"/>
          </p:cNvPicPr>
          <p:nvPr/>
        </p:nvPicPr>
        <p:blipFill>
          <a:blip r:embed="rId3"/>
          <a:stretch>
            <a:fillRect/>
          </a:stretch>
        </p:blipFill>
        <p:spPr>
          <a:xfrm>
            <a:off x="7297735" y="1957467"/>
            <a:ext cx="1170404" cy="1276067"/>
          </a:xfrm>
          <a:prstGeom prst="rect">
            <a:avLst/>
          </a:prstGeom>
        </p:spPr>
      </p:pic>
    </p:spTree>
    <p:extLst>
      <p:ext uri="{BB962C8B-B14F-4D97-AF65-F5344CB8AC3E}">
        <p14:creationId xmlns:p14="http://schemas.microsoft.com/office/powerpoint/2010/main" val="290532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24B-7026-49F1-BE10-0F050C4FAEF9}"/>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924E39C0-CBF5-48DC-AA5D-D460B3FFF416}"/>
              </a:ext>
            </a:extLst>
          </p:cNvPr>
          <p:cNvSpPr>
            <a:spLocks noGrp="1"/>
          </p:cNvSpPr>
          <p:nvPr>
            <p:ph type="body" sz="quarter" idx="10"/>
          </p:nvPr>
        </p:nvSpPr>
        <p:spPr>
          <a:xfrm>
            <a:off x="441198" y="919798"/>
            <a:ext cx="7190972" cy="1745093"/>
          </a:xfrm>
        </p:spPr>
        <p:txBody>
          <a:bodyPr/>
          <a:lstStyle/>
          <a:p>
            <a:r>
              <a:rPr lang="en-US" dirty="0"/>
              <a:t>Is a service in Azure that you use to create, assign, and, manage policies</a:t>
            </a:r>
          </a:p>
          <a:p>
            <a:r>
              <a:rPr lang="en-US" dirty="0"/>
              <a:t>Provides enforcement by using policies and initiatives</a:t>
            </a:r>
          </a:p>
          <a:p>
            <a:r>
              <a:rPr lang="en-US" dirty="0"/>
              <a:t>Runs evaluations on your resources and scans for those not compliant </a:t>
            </a:r>
          </a:p>
        </p:txBody>
      </p:sp>
      <p:sp>
        <p:nvSpPr>
          <p:cNvPr id="4" name="Rectangle 3">
            <a:extLst>
              <a:ext uri="{FF2B5EF4-FFF2-40B4-BE49-F238E27FC236}">
                <a16:creationId xmlns:a16="http://schemas.microsoft.com/office/drawing/2014/main" id="{23F893BB-1FEE-4E46-8AAF-3AC5F9D676A1}"/>
              </a:ext>
            </a:extLst>
          </p:cNvPr>
          <p:cNvSpPr/>
          <p:nvPr/>
        </p:nvSpPr>
        <p:spPr>
          <a:xfrm>
            <a:off x="536510" y="4012926"/>
            <a:ext cx="7907693" cy="738664"/>
          </a:xfrm>
          <a:prstGeom prst="rect">
            <a:avLst/>
          </a:prstGeom>
        </p:spPr>
        <p:txBody>
          <a:bodyPr wrap="square">
            <a:spAutoFit/>
          </a:bodyPr>
          <a:lstStyle/>
          <a:p>
            <a:pPr marL="258366" indent="-258366" defTabSz="685775"/>
            <a:r>
              <a:rPr lang="en-US" sz="1350" dirty="0">
                <a:solidFill>
                  <a:srgbClr val="107C10">
                    <a:lumMod val="75000"/>
                  </a:srgbClr>
                </a:solidFill>
                <a:latin typeface="Segoe UI"/>
              </a:rPr>
              <a:t>✔️ </a:t>
            </a:r>
            <a:r>
              <a:rPr lang="en-US" sz="2100" dirty="0">
                <a:solidFill>
                  <a:srgbClr val="1A1A1A"/>
                </a:solidFill>
                <a:latin typeface="Segoe UI Semilight" panose="020B0402040204020203" pitchFamily="34" charset="0"/>
                <a:cs typeface="Segoe UI Semilight" panose="020B0402040204020203" pitchFamily="34" charset="0"/>
              </a:rPr>
              <a:t>An example of an Azure policy that you can integrate with your DevOps pipeline is the Check Gate task </a:t>
            </a:r>
            <a:endParaRPr lang="en-US" sz="1324" dirty="0">
              <a:solidFill>
                <a:srgbClr val="1A1A1A"/>
              </a:solidFill>
              <a:latin typeface="Segoe UI Semilight" panose="020B0402040204020203" pitchFamily="34" charset="0"/>
              <a:cs typeface="Segoe UI Semilight" panose="020B0402040204020203" pitchFamily="34" charset="0"/>
            </a:endParaRPr>
          </a:p>
        </p:txBody>
      </p:sp>
      <p:pic>
        <p:nvPicPr>
          <p:cNvPr id="6" name="Picture 5" descr="Azure Policy icon">
            <a:extLst>
              <a:ext uri="{FF2B5EF4-FFF2-40B4-BE49-F238E27FC236}">
                <a16:creationId xmlns:a16="http://schemas.microsoft.com/office/drawing/2014/main" id="{631B6E47-62AA-4234-A251-59FD8BA8D425}"/>
              </a:ext>
            </a:extLst>
          </p:cNvPr>
          <p:cNvPicPr>
            <a:picLocks noChangeAspect="1"/>
          </p:cNvPicPr>
          <p:nvPr/>
        </p:nvPicPr>
        <p:blipFill>
          <a:blip r:embed="rId3"/>
          <a:stretch>
            <a:fillRect/>
          </a:stretch>
        </p:blipFill>
        <p:spPr>
          <a:xfrm>
            <a:off x="7473906" y="1093886"/>
            <a:ext cx="1228897" cy="1128870"/>
          </a:xfrm>
          <a:prstGeom prst="rect">
            <a:avLst/>
          </a:prstGeom>
        </p:spPr>
      </p:pic>
      <p:sp>
        <p:nvSpPr>
          <p:cNvPr id="7" name="Text Placeholder 2">
            <a:extLst>
              <a:ext uri="{FF2B5EF4-FFF2-40B4-BE49-F238E27FC236}">
                <a16:creationId xmlns:a16="http://schemas.microsoft.com/office/drawing/2014/main" id="{609B4A68-2034-4138-A060-88D6DBBA1A14}"/>
              </a:ext>
            </a:extLst>
          </p:cNvPr>
          <p:cNvSpPr txBox="1">
            <a:spLocks/>
          </p:cNvSpPr>
          <p:nvPr/>
        </p:nvSpPr>
        <p:spPr>
          <a:xfrm>
            <a:off x="441198" y="2677213"/>
            <a:ext cx="8450309" cy="10341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r>
              <a:rPr lang="en-US" sz="2100" dirty="0">
                <a:gradFill>
                  <a:gsLst>
                    <a:gs pos="1250">
                      <a:srgbClr val="1A1A1A"/>
                    </a:gs>
                    <a:gs pos="100000">
                      <a:srgbClr val="1A1A1A"/>
                    </a:gs>
                  </a:gsLst>
                  <a:lin ang="5400000" scaled="0"/>
                </a:gradFill>
              </a:rPr>
              <a:t>Comes with several built-in policy and initiative definitions</a:t>
            </a:r>
          </a:p>
          <a:p>
            <a:pPr marL="171450" indent="-171450" defTabSz="699557"/>
            <a:r>
              <a:rPr lang="en-US" sz="2100" dirty="0">
                <a:gradFill>
                  <a:gsLst>
                    <a:gs pos="1250">
                      <a:srgbClr val="1A1A1A"/>
                    </a:gs>
                    <a:gs pos="100000">
                      <a:srgbClr val="1A1A1A"/>
                    </a:gs>
                  </a:gsLst>
                  <a:lin ang="5400000" scaled="0"/>
                </a:gradFill>
              </a:rPr>
              <a:t>Integrates with Azure DevOps by applying any continuous integration (CI) and continuous deployment (CD) pipeline policies</a:t>
            </a:r>
          </a:p>
        </p:txBody>
      </p:sp>
    </p:spTree>
    <p:extLst>
      <p:ext uri="{BB962C8B-B14F-4D97-AF65-F5344CB8AC3E}">
        <p14:creationId xmlns:p14="http://schemas.microsoft.com/office/powerpoint/2010/main" val="300098734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9A2D-A143-4D3D-AA55-1A32DAA62748}"/>
              </a:ext>
            </a:extLst>
          </p:cNvPr>
          <p:cNvSpPr>
            <a:spLocks noGrp="1"/>
          </p:cNvSpPr>
          <p:nvPr>
            <p:ph type="title"/>
          </p:nvPr>
        </p:nvSpPr>
        <p:spPr/>
        <p:txBody>
          <a:bodyPr/>
          <a:lstStyle/>
          <a:p>
            <a:r>
              <a:rPr lang="en-US" dirty="0"/>
              <a:t>Azure Key Vault</a:t>
            </a:r>
          </a:p>
        </p:txBody>
      </p:sp>
      <p:sp>
        <p:nvSpPr>
          <p:cNvPr id="3" name="Text Placeholder 2">
            <a:extLst>
              <a:ext uri="{FF2B5EF4-FFF2-40B4-BE49-F238E27FC236}">
                <a16:creationId xmlns:a16="http://schemas.microsoft.com/office/drawing/2014/main" id="{A20867F4-EAE9-40C9-B32D-F10A3FDA4668}"/>
              </a:ext>
            </a:extLst>
          </p:cNvPr>
          <p:cNvSpPr>
            <a:spLocks noGrp="1"/>
          </p:cNvSpPr>
          <p:nvPr>
            <p:ph type="body" sz="quarter" idx="10"/>
          </p:nvPr>
        </p:nvSpPr>
        <p:spPr>
          <a:xfrm>
            <a:off x="438150" y="1076623"/>
            <a:ext cx="8263890" cy="3203954"/>
          </a:xfrm>
        </p:spPr>
        <p:txBody>
          <a:bodyPr/>
          <a:lstStyle/>
          <a:p>
            <a:r>
              <a:rPr lang="en-US" dirty="0"/>
              <a:t>Usage scenarios</a:t>
            </a:r>
          </a:p>
          <a:p>
            <a:pPr lvl="1">
              <a:buFont typeface="Arial" panose="020B0604020202020204" pitchFamily="34" charset="0"/>
              <a:buChar char="•"/>
            </a:pPr>
            <a:r>
              <a:rPr lang="en-US" dirty="0"/>
              <a:t>Secrets management</a:t>
            </a:r>
          </a:p>
          <a:p>
            <a:pPr lvl="1">
              <a:buFont typeface="Arial" panose="020B0604020202020204" pitchFamily="34" charset="0"/>
              <a:buChar char="•"/>
            </a:pPr>
            <a:r>
              <a:rPr lang="en-US" dirty="0"/>
              <a:t>Key management</a:t>
            </a:r>
          </a:p>
          <a:p>
            <a:pPr lvl="1">
              <a:buFont typeface="Arial" panose="020B0604020202020204" pitchFamily="34" charset="0"/>
              <a:buChar char="•"/>
            </a:pPr>
            <a:r>
              <a:rPr lang="en-US" dirty="0"/>
              <a:t>Certificate management</a:t>
            </a:r>
          </a:p>
          <a:p>
            <a:pPr lvl="1">
              <a:buFont typeface="Arial" panose="020B0604020202020204" pitchFamily="34" charset="0"/>
              <a:buChar char="•"/>
            </a:pPr>
            <a:r>
              <a:rPr lang="en-US" dirty="0"/>
              <a:t>Hardware security modules</a:t>
            </a:r>
          </a:p>
          <a:p>
            <a:r>
              <a:rPr lang="en-US" dirty="0"/>
              <a:t>Benefits</a:t>
            </a:r>
          </a:p>
          <a:p>
            <a:pPr lvl="1">
              <a:buFont typeface="Arial" panose="020B0604020202020204" pitchFamily="34" charset="0"/>
              <a:buChar char="•"/>
            </a:pPr>
            <a:r>
              <a:rPr lang="en-US" dirty="0"/>
              <a:t>Centralized application secrets</a:t>
            </a:r>
          </a:p>
          <a:p>
            <a:pPr lvl="1">
              <a:buFont typeface="Arial" panose="020B0604020202020204" pitchFamily="34" charset="0"/>
              <a:buChar char="•"/>
            </a:pPr>
            <a:r>
              <a:rPr lang="en-US" dirty="0"/>
              <a:t>Securely stored secrets and keys</a:t>
            </a:r>
          </a:p>
          <a:p>
            <a:pPr lvl="1">
              <a:buFont typeface="Arial" panose="020B0604020202020204" pitchFamily="34" charset="0"/>
              <a:buChar char="•"/>
            </a:pPr>
            <a:r>
              <a:rPr lang="en-US" dirty="0"/>
              <a:t>Monitor access and use</a:t>
            </a:r>
          </a:p>
          <a:p>
            <a:pPr lvl="1">
              <a:buFont typeface="Arial" panose="020B0604020202020204" pitchFamily="34" charset="0"/>
              <a:buChar char="•"/>
            </a:pPr>
            <a:r>
              <a:rPr lang="en-US" dirty="0"/>
              <a:t>Simplified administration of application secrets</a:t>
            </a:r>
          </a:p>
          <a:p>
            <a:pPr lvl="1">
              <a:buFont typeface="Arial" panose="020B0604020202020204" pitchFamily="34" charset="0"/>
              <a:buChar char="•"/>
            </a:pPr>
            <a:r>
              <a:rPr lang="en-US" dirty="0"/>
              <a:t>Integrate with other Azure services</a:t>
            </a:r>
          </a:p>
        </p:txBody>
      </p:sp>
      <p:sp>
        <p:nvSpPr>
          <p:cNvPr id="4" name="Rectangle 3">
            <a:extLst>
              <a:ext uri="{FF2B5EF4-FFF2-40B4-BE49-F238E27FC236}">
                <a16:creationId xmlns:a16="http://schemas.microsoft.com/office/drawing/2014/main" id="{8E9C6612-A001-4454-925B-97AF0B4A261B}"/>
              </a:ext>
            </a:extLst>
          </p:cNvPr>
          <p:cNvSpPr/>
          <p:nvPr/>
        </p:nvSpPr>
        <p:spPr>
          <a:xfrm>
            <a:off x="5298392" y="2942302"/>
            <a:ext cx="2905571" cy="553998"/>
          </a:xfrm>
          <a:prstGeom prst="rect">
            <a:avLst/>
          </a:prstGeom>
        </p:spPr>
        <p:txBody>
          <a:bodyPr wrap="square">
            <a:spAutoFit/>
          </a:bodyPr>
          <a:lstStyle/>
          <a:p>
            <a:pPr algn="ctr" defTabSz="685775"/>
            <a:r>
              <a:rPr lang="en-US" sz="1500" i="1" dirty="0">
                <a:solidFill>
                  <a:srgbClr val="1A1A1A"/>
                </a:solidFill>
                <a:latin typeface="Segoe UI"/>
              </a:rPr>
              <a:t>Centralized cloud service for storing your applications' secrets</a:t>
            </a:r>
          </a:p>
        </p:txBody>
      </p:sp>
      <p:pic>
        <p:nvPicPr>
          <p:cNvPr id="6" name="Picture 5" descr="Azure key vault icon">
            <a:extLst>
              <a:ext uri="{FF2B5EF4-FFF2-40B4-BE49-F238E27FC236}">
                <a16:creationId xmlns:a16="http://schemas.microsoft.com/office/drawing/2014/main" id="{3B5EBA3B-DE42-434F-9735-889BEFFE6393}"/>
              </a:ext>
            </a:extLst>
          </p:cNvPr>
          <p:cNvPicPr>
            <a:picLocks noChangeAspect="1"/>
          </p:cNvPicPr>
          <p:nvPr/>
        </p:nvPicPr>
        <p:blipFill>
          <a:blip r:embed="rId3"/>
          <a:stretch>
            <a:fillRect/>
          </a:stretch>
        </p:blipFill>
        <p:spPr>
          <a:xfrm>
            <a:off x="5803629" y="1052224"/>
            <a:ext cx="1714534" cy="1640903"/>
          </a:xfrm>
          <a:prstGeom prst="rect">
            <a:avLst/>
          </a:prstGeom>
        </p:spPr>
      </p:pic>
    </p:spTree>
    <p:extLst>
      <p:ext uri="{BB962C8B-B14F-4D97-AF65-F5344CB8AC3E}">
        <p14:creationId xmlns:p14="http://schemas.microsoft.com/office/powerpoint/2010/main" val="168920321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12B-8612-46DA-B02E-D18F4D8BC44E}"/>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677F6329-276B-42F5-8A85-E845E259EC45}"/>
              </a:ext>
            </a:extLst>
          </p:cNvPr>
          <p:cNvSpPr>
            <a:spLocks noGrp="1"/>
          </p:cNvSpPr>
          <p:nvPr>
            <p:ph type="body" sz="quarter" idx="10"/>
          </p:nvPr>
        </p:nvSpPr>
        <p:spPr>
          <a:xfrm>
            <a:off x="256995" y="2074963"/>
            <a:ext cx="4913654" cy="2456057"/>
          </a:xfrm>
        </p:spPr>
        <p:txBody>
          <a:bodyPr/>
          <a:lstStyle/>
          <a:p>
            <a:pPr>
              <a:buFont typeface="Arial" panose="020B0604020202020204" pitchFamily="34" charset="0"/>
              <a:buChar char="•"/>
            </a:pPr>
            <a:r>
              <a:rPr lang="en-US" dirty="0"/>
              <a:t>Fine-grained access management for Azure resources</a:t>
            </a:r>
          </a:p>
          <a:p>
            <a:pPr>
              <a:buFont typeface="Arial" panose="020B0604020202020204" pitchFamily="34" charset="0"/>
              <a:buChar char="•"/>
            </a:pPr>
            <a:r>
              <a:rPr lang="en-IE" dirty="0"/>
              <a:t>Grant users the lowest privilege level that they need to do their work</a:t>
            </a:r>
          </a:p>
          <a:p>
            <a:pPr>
              <a:buFont typeface="Arial" panose="020B0604020202020204" pitchFamily="34" charset="0"/>
              <a:buChar char="•"/>
            </a:pPr>
            <a:r>
              <a:rPr lang="en-US" dirty="0"/>
              <a:t>No additional cost to all Azure subscribers</a:t>
            </a:r>
          </a:p>
          <a:p>
            <a:pPr>
              <a:buFont typeface="Arial" panose="020B0604020202020204" pitchFamily="34" charset="0"/>
              <a:buChar char="•"/>
            </a:pPr>
            <a:r>
              <a:rPr lang="en-US" dirty="0"/>
              <a:t>Built-in roles for an </a:t>
            </a:r>
            <a:r>
              <a:rPr lang="en-US" i="1" dirty="0"/>
              <a:t>allow model</a:t>
            </a:r>
            <a:r>
              <a:rPr lang="en-US" dirty="0"/>
              <a:t> </a:t>
            </a:r>
          </a:p>
        </p:txBody>
      </p:sp>
      <p:sp>
        <p:nvSpPr>
          <p:cNvPr id="4" name="Rectangle 3">
            <a:extLst>
              <a:ext uri="{FF2B5EF4-FFF2-40B4-BE49-F238E27FC236}">
                <a16:creationId xmlns:a16="http://schemas.microsoft.com/office/drawing/2014/main" id="{05EA534A-0B85-471B-888D-BE5514A38EC8}"/>
              </a:ext>
            </a:extLst>
          </p:cNvPr>
          <p:cNvSpPr/>
          <p:nvPr/>
        </p:nvSpPr>
        <p:spPr>
          <a:xfrm>
            <a:off x="8412" y="813305"/>
            <a:ext cx="8397815" cy="692497"/>
          </a:xfrm>
          <a:prstGeom prst="rect">
            <a:avLst/>
          </a:prstGeom>
        </p:spPr>
        <p:txBody>
          <a:bodyPr wrap="square">
            <a:spAutoFit/>
          </a:bodyPr>
          <a:lstStyle/>
          <a:p>
            <a:pPr marL="301229" indent="-301229" defTabSz="685775"/>
            <a:r>
              <a:rPr lang="en-US" sz="2100" dirty="0">
                <a:solidFill>
                  <a:srgbClr val="107C10">
                    <a:lumMod val="75000"/>
                  </a:srgbClr>
                </a:solidFill>
                <a:latin typeface="Segoe UI"/>
              </a:rPr>
              <a:t>    S</a:t>
            </a:r>
            <a:r>
              <a:rPr lang="en-US" dirty="0">
                <a:solidFill>
                  <a:srgbClr val="1A1A1A"/>
                </a:solidFill>
                <a:latin typeface="Segoe UI VSS (Regular)"/>
              </a:rPr>
              <a:t>egregate duties within your team and grant only the amount of access to users that they need to perform their jobs</a:t>
            </a:r>
            <a:endParaRPr lang="en-US" sz="1324" dirty="0">
              <a:solidFill>
                <a:srgbClr val="1A1A1A"/>
              </a:solidFill>
              <a:latin typeface="Segoe UI"/>
            </a:endParaRPr>
          </a:p>
        </p:txBody>
      </p:sp>
      <p:pic>
        <p:nvPicPr>
          <p:cNvPr id="5" name="Picture 4" descr="Screenshot with add a role assignment, view role assignments, and view deny assignments">
            <a:extLst>
              <a:ext uri="{FF2B5EF4-FFF2-40B4-BE49-F238E27FC236}">
                <a16:creationId xmlns:a16="http://schemas.microsoft.com/office/drawing/2014/main" id="{5EF431DC-24DC-4479-AB66-8684495243FF}"/>
              </a:ext>
            </a:extLst>
          </p:cNvPr>
          <p:cNvPicPr>
            <a:picLocks noChangeAspect="1"/>
          </p:cNvPicPr>
          <p:nvPr/>
        </p:nvPicPr>
        <p:blipFill>
          <a:blip r:embed="rId3"/>
          <a:stretch>
            <a:fillRect/>
          </a:stretch>
        </p:blipFill>
        <p:spPr>
          <a:xfrm>
            <a:off x="5742820" y="1233292"/>
            <a:ext cx="2962268" cy="3748463"/>
          </a:xfrm>
          <a:prstGeom prst="rect">
            <a:avLst/>
          </a:prstGeom>
        </p:spPr>
      </p:pic>
    </p:spTree>
    <p:extLst>
      <p:ext uri="{BB962C8B-B14F-4D97-AF65-F5344CB8AC3E}">
        <p14:creationId xmlns:p14="http://schemas.microsoft.com/office/powerpoint/2010/main" val="103693016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0C1-2255-406A-BD57-9F10E7E4A42E}"/>
              </a:ext>
            </a:extLst>
          </p:cNvPr>
          <p:cNvSpPr>
            <a:spLocks noGrp="1"/>
          </p:cNvSpPr>
          <p:nvPr>
            <p:ph type="title"/>
          </p:nvPr>
        </p:nvSpPr>
        <p:spPr/>
        <p:txBody>
          <a:bodyPr/>
          <a:lstStyle/>
          <a:p>
            <a:r>
              <a:rPr lang="en-US" dirty="0"/>
              <a:t>Locks</a:t>
            </a:r>
          </a:p>
        </p:txBody>
      </p:sp>
      <p:sp>
        <p:nvSpPr>
          <p:cNvPr id="3" name="Text Placeholder 2">
            <a:extLst>
              <a:ext uri="{FF2B5EF4-FFF2-40B4-BE49-F238E27FC236}">
                <a16:creationId xmlns:a16="http://schemas.microsoft.com/office/drawing/2014/main" id="{E93BAD4B-172E-4498-8A06-442E1DD5C583}"/>
              </a:ext>
            </a:extLst>
          </p:cNvPr>
          <p:cNvSpPr>
            <a:spLocks noGrp="1"/>
          </p:cNvSpPr>
          <p:nvPr>
            <p:ph type="body" sz="quarter" idx="10"/>
          </p:nvPr>
        </p:nvSpPr>
        <p:spPr>
          <a:xfrm>
            <a:off x="651567" y="1653603"/>
            <a:ext cx="4538051" cy="2271391"/>
          </a:xfrm>
        </p:spPr>
        <p:txBody>
          <a:bodyPr/>
          <a:lstStyle/>
          <a:p>
            <a:pPr>
              <a:buFont typeface="Arial" panose="020B0604020202020204" pitchFamily="34" charset="0"/>
              <a:buChar char="•"/>
            </a:pPr>
            <a:r>
              <a:rPr lang="en-US" sz="1800" b="1" dirty="0" err="1"/>
              <a:t>CanNotDelete</a:t>
            </a:r>
            <a:r>
              <a:rPr lang="en-US" sz="1800" dirty="0"/>
              <a:t> - means authorized users can still read and modify a resource, but they can't </a:t>
            </a:r>
            <a:r>
              <a:rPr lang="en-US" sz="1800" i="1" dirty="0"/>
              <a:t>delete </a:t>
            </a:r>
            <a:r>
              <a:rPr lang="en-US" sz="1800" dirty="0"/>
              <a:t>the resource</a:t>
            </a:r>
          </a:p>
          <a:p>
            <a:pPr>
              <a:buFont typeface="Arial" panose="020B0604020202020204" pitchFamily="34" charset="0"/>
              <a:buChar char="•"/>
            </a:pPr>
            <a:r>
              <a:rPr lang="en-US" sz="1800" b="1" dirty="0" err="1"/>
              <a:t>ReadOnly</a:t>
            </a:r>
            <a:r>
              <a:rPr lang="en-US" sz="1800" dirty="0"/>
              <a:t> - means authorized users can read a resource, but they can't delete or update it. Applying this lock is like restricting all authorized users to the permissions granted by the Reader role</a:t>
            </a:r>
          </a:p>
        </p:txBody>
      </p:sp>
      <p:sp>
        <p:nvSpPr>
          <p:cNvPr id="4" name="Rectangle 3">
            <a:extLst>
              <a:ext uri="{FF2B5EF4-FFF2-40B4-BE49-F238E27FC236}">
                <a16:creationId xmlns:a16="http://schemas.microsoft.com/office/drawing/2014/main" id="{97417E7E-3EC4-47B5-BD41-EADD596950B1}"/>
              </a:ext>
            </a:extLst>
          </p:cNvPr>
          <p:cNvSpPr/>
          <p:nvPr/>
        </p:nvSpPr>
        <p:spPr>
          <a:xfrm>
            <a:off x="441198" y="856478"/>
            <a:ext cx="8509519" cy="415498"/>
          </a:xfrm>
          <a:prstGeom prst="rect">
            <a:avLst/>
          </a:prstGeom>
        </p:spPr>
        <p:txBody>
          <a:bodyPr wrap="square">
            <a:spAutoFit/>
          </a:bodyPr>
          <a:lstStyle/>
          <a:p>
            <a:pPr defTabSz="685775"/>
            <a:r>
              <a:rPr lang="en-US" sz="2100" dirty="0">
                <a:solidFill>
                  <a:srgbClr val="1A1A1A"/>
                </a:solidFill>
                <a:latin typeface="Segoe UI VSS (Regular)"/>
              </a:rPr>
              <a:t>Prevent accidental deletion or modification of your Azure resources</a:t>
            </a:r>
          </a:p>
        </p:txBody>
      </p:sp>
      <p:pic>
        <p:nvPicPr>
          <p:cNvPr id="5" name="Picture 4" descr="Screenshot of Add lock with lock types Read-only and Delete">
            <a:extLst>
              <a:ext uri="{FF2B5EF4-FFF2-40B4-BE49-F238E27FC236}">
                <a16:creationId xmlns:a16="http://schemas.microsoft.com/office/drawing/2014/main" id="{E941C252-E844-47D7-8AFC-8D8DD65DCEDE}"/>
              </a:ext>
            </a:extLst>
          </p:cNvPr>
          <p:cNvPicPr>
            <a:picLocks noChangeAspect="1"/>
          </p:cNvPicPr>
          <p:nvPr/>
        </p:nvPicPr>
        <p:blipFill>
          <a:blip r:embed="rId3"/>
          <a:stretch>
            <a:fillRect/>
          </a:stretch>
        </p:blipFill>
        <p:spPr>
          <a:xfrm>
            <a:off x="5641142" y="1518428"/>
            <a:ext cx="2803716" cy="2572386"/>
          </a:xfrm>
          <a:prstGeom prst="rect">
            <a:avLst/>
          </a:prstGeom>
          <a:ln>
            <a:solidFill>
              <a:schemeClr val="tx1"/>
            </a:solidFill>
          </a:ln>
        </p:spPr>
      </p:pic>
      <p:sp>
        <p:nvSpPr>
          <p:cNvPr id="6" name="Rectangle 5">
            <a:extLst>
              <a:ext uri="{FF2B5EF4-FFF2-40B4-BE49-F238E27FC236}">
                <a16:creationId xmlns:a16="http://schemas.microsoft.com/office/drawing/2014/main" id="{EFEE6E66-2B56-4EB7-AAA9-666B00199944}"/>
              </a:ext>
            </a:extLst>
          </p:cNvPr>
          <p:cNvSpPr/>
          <p:nvPr/>
        </p:nvSpPr>
        <p:spPr>
          <a:xfrm>
            <a:off x="317241" y="4495524"/>
            <a:ext cx="8509519" cy="369332"/>
          </a:xfrm>
          <a:prstGeom prst="rect">
            <a:avLst/>
          </a:prstGeom>
        </p:spPr>
        <p:txBody>
          <a:bodyPr wrap="square">
            <a:spAutoFit/>
          </a:bodyPr>
          <a:lstStyle/>
          <a:p>
            <a:pPr defTabSz="685775"/>
            <a:r>
              <a:rPr lang="en-IE" dirty="0">
                <a:solidFill>
                  <a:srgbClr val="1A1A1A"/>
                </a:solidFill>
                <a:latin typeface="Segoe UI Light" pitchFamily="34" charset="0"/>
              </a:rPr>
              <a:t>In the Azure portal, the locks are called </a:t>
            </a:r>
            <a:r>
              <a:rPr lang="en-IE" b="1" i="1" dirty="0">
                <a:solidFill>
                  <a:srgbClr val="1A1A1A"/>
                </a:solidFill>
                <a:latin typeface="Segoe UI Light" pitchFamily="34" charset="0"/>
              </a:rPr>
              <a:t>Delete</a:t>
            </a:r>
            <a:r>
              <a:rPr lang="en-IE" b="1" dirty="0">
                <a:solidFill>
                  <a:srgbClr val="1A1A1A"/>
                </a:solidFill>
                <a:latin typeface="Segoe UI Light" pitchFamily="34" charset="0"/>
              </a:rPr>
              <a:t> </a:t>
            </a:r>
            <a:r>
              <a:rPr lang="en-IE" dirty="0">
                <a:solidFill>
                  <a:srgbClr val="1A1A1A"/>
                </a:solidFill>
                <a:latin typeface="Segoe UI Light" pitchFamily="34" charset="0"/>
              </a:rPr>
              <a:t>and</a:t>
            </a:r>
            <a:r>
              <a:rPr lang="en-IE" b="1" dirty="0">
                <a:solidFill>
                  <a:srgbClr val="1A1A1A"/>
                </a:solidFill>
                <a:latin typeface="Segoe UI Light" pitchFamily="34" charset="0"/>
              </a:rPr>
              <a:t> Read-only </a:t>
            </a:r>
            <a:r>
              <a:rPr lang="en-IE" dirty="0">
                <a:solidFill>
                  <a:srgbClr val="1A1A1A"/>
                </a:solidFill>
                <a:latin typeface="Segoe UI Light" pitchFamily="34" charset="0"/>
              </a:rPr>
              <a:t>respectively</a:t>
            </a:r>
            <a:endParaRPr lang="en-US" dirty="0">
              <a:solidFill>
                <a:srgbClr val="1A1A1A"/>
              </a:solidFill>
              <a:latin typeface="Segoe UI"/>
            </a:endParaRPr>
          </a:p>
        </p:txBody>
      </p:sp>
    </p:spTree>
    <p:extLst>
      <p:ext uri="{BB962C8B-B14F-4D97-AF65-F5344CB8AC3E}">
        <p14:creationId xmlns:p14="http://schemas.microsoft.com/office/powerpoint/2010/main" val="14881312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913-B7C1-4D16-9926-7B36BD404244}"/>
              </a:ext>
            </a:extLst>
          </p:cNvPr>
          <p:cNvSpPr>
            <a:spLocks noGrp="1"/>
          </p:cNvSpPr>
          <p:nvPr>
            <p:ph type="title"/>
          </p:nvPr>
        </p:nvSpPr>
        <p:spPr>
          <a:xfrm>
            <a:off x="441197" y="342900"/>
            <a:ext cx="8263890" cy="415499"/>
          </a:xfrm>
        </p:spPr>
        <p:txBody>
          <a:bodyPr/>
          <a:lstStyle/>
          <a:p>
            <a:r>
              <a:rPr lang="en-US" dirty="0"/>
              <a:t>Azure Blueprints</a:t>
            </a:r>
          </a:p>
        </p:txBody>
      </p:sp>
      <p:sp>
        <p:nvSpPr>
          <p:cNvPr id="3" name="Text Placeholder 2">
            <a:extLst>
              <a:ext uri="{FF2B5EF4-FFF2-40B4-BE49-F238E27FC236}">
                <a16:creationId xmlns:a16="http://schemas.microsoft.com/office/drawing/2014/main" id="{C8EF08D8-93C7-49AA-B61C-2DD4F41E70BF}"/>
              </a:ext>
            </a:extLst>
          </p:cNvPr>
          <p:cNvSpPr>
            <a:spLocks noGrp="1"/>
          </p:cNvSpPr>
          <p:nvPr>
            <p:ph type="body" sz="quarter" idx="10"/>
          </p:nvPr>
        </p:nvSpPr>
        <p:spPr>
          <a:xfrm>
            <a:off x="368695" y="1893470"/>
            <a:ext cx="3838253" cy="2326791"/>
          </a:xfrm>
        </p:spPr>
        <p:txBody>
          <a:bodyPr/>
          <a:lstStyle/>
          <a:p>
            <a:pPr>
              <a:buFont typeface="Arial" panose="020B0604020202020204" pitchFamily="34" charset="0"/>
              <a:buChar char="•"/>
            </a:pPr>
            <a:r>
              <a:rPr lang="en-US" sz="1800" dirty="0"/>
              <a:t>Can ensure a deployment meets an organization's standards, patterns, and requirements.</a:t>
            </a:r>
          </a:p>
          <a:p>
            <a:pPr>
              <a:buFont typeface="Arial" panose="020B0604020202020204" pitchFamily="34" charset="0"/>
              <a:buChar char="•"/>
            </a:pPr>
            <a:r>
              <a:rPr lang="en-US" sz="1800" dirty="0"/>
              <a:t>Is a declarative way to orchestrate deployment for various resource templates and other artifacts</a:t>
            </a:r>
          </a:p>
          <a:p>
            <a:pPr>
              <a:buFont typeface="Arial" panose="020B0604020202020204" pitchFamily="34" charset="0"/>
              <a:buChar char="•"/>
            </a:pPr>
            <a:r>
              <a:rPr lang="en-US" sz="1800" dirty="0"/>
              <a:t>Provides for traceability and auditing as well as adherence</a:t>
            </a:r>
          </a:p>
        </p:txBody>
      </p:sp>
      <p:grpSp>
        <p:nvGrpSpPr>
          <p:cNvPr id="18" name="Group 17" descr="Flowchart with three steps, create an Azure blueprint, assign the blueprint, and track the blueprint assignments.">
            <a:extLst>
              <a:ext uri="{FF2B5EF4-FFF2-40B4-BE49-F238E27FC236}">
                <a16:creationId xmlns:a16="http://schemas.microsoft.com/office/drawing/2014/main" id="{C96796EA-63D2-479D-8146-A5107D72EB57}"/>
              </a:ext>
            </a:extLst>
          </p:cNvPr>
          <p:cNvGrpSpPr/>
          <p:nvPr/>
        </p:nvGrpSpPr>
        <p:grpSpPr>
          <a:xfrm>
            <a:off x="4642219" y="1950126"/>
            <a:ext cx="4133087" cy="1243249"/>
            <a:chOff x="3801660" y="1391130"/>
            <a:chExt cx="6568974" cy="1898479"/>
          </a:xfrm>
        </p:grpSpPr>
        <p:grpSp>
          <p:nvGrpSpPr>
            <p:cNvPr id="10" name="Group 9">
              <a:extLst>
                <a:ext uri="{FF2B5EF4-FFF2-40B4-BE49-F238E27FC236}">
                  <a16:creationId xmlns:a16="http://schemas.microsoft.com/office/drawing/2014/main" id="{E9FDA1D2-3B42-4195-BB50-1964B8C9632A}"/>
                </a:ext>
              </a:extLst>
            </p:cNvPr>
            <p:cNvGrpSpPr/>
            <p:nvPr/>
          </p:nvGrpSpPr>
          <p:grpSpPr>
            <a:xfrm>
              <a:off x="3801660" y="1391130"/>
              <a:ext cx="6568974" cy="1898479"/>
              <a:chOff x="723923" y="3922457"/>
              <a:chExt cx="4382333" cy="1853736"/>
            </a:xfrm>
          </p:grpSpPr>
          <p:sp>
            <p:nvSpPr>
              <p:cNvPr id="11" name="Arrow: Right 10">
                <a:extLst>
                  <a:ext uri="{FF2B5EF4-FFF2-40B4-BE49-F238E27FC236}">
                    <a16:creationId xmlns:a16="http://schemas.microsoft.com/office/drawing/2014/main" id="{C173B452-EC30-40ED-8DCD-4B278D77465A}"/>
                  </a:ext>
                </a:extLst>
              </p:cNvPr>
              <p:cNvSpPr/>
              <p:nvPr/>
            </p:nvSpPr>
            <p:spPr>
              <a:xfrm>
                <a:off x="723923" y="3922457"/>
                <a:ext cx="4382333" cy="1853736"/>
              </a:xfrm>
              <a:prstGeom prst="rightArrow">
                <a:avLst>
                  <a:gd name="adj1" fmla="val 50000"/>
                  <a:gd name="adj2" fmla="val 49552"/>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0213D312-28DE-44DA-9420-A3D08ABFA5C7}"/>
                  </a:ext>
                </a:extLst>
              </p:cNvPr>
              <p:cNvSpPr/>
              <p:nvPr/>
            </p:nvSpPr>
            <p:spPr>
              <a:xfrm>
                <a:off x="814257"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Create an Azure blueprint</a:t>
                </a:r>
                <a:endParaRPr lang="en-US" sz="1200" dirty="0">
                  <a:solidFill>
                    <a:srgbClr val="FFFFFF"/>
                  </a:solidFill>
                  <a:latin typeface="Segoe UI" panose="020B0502040204020203" pitchFamily="34" charset="0"/>
                  <a:cs typeface="Segoe UI" panose="020B0502040204020203" pitchFamily="34" charset="0"/>
                </a:endParaRPr>
              </a:p>
            </p:txBody>
          </p:sp>
          <p:sp>
            <p:nvSpPr>
              <p:cNvPr id="13" name="Freeform: Shape 12" descr="Flowchart of the three steps described in the topic. ">
                <a:extLst>
                  <a:ext uri="{FF2B5EF4-FFF2-40B4-BE49-F238E27FC236}">
                    <a16:creationId xmlns:a16="http://schemas.microsoft.com/office/drawing/2014/main" id="{74278D1B-3861-40EE-9C8C-6C2680431912}"/>
                  </a:ext>
                </a:extLst>
              </p:cNvPr>
              <p:cNvSpPr/>
              <p:nvPr/>
            </p:nvSpPr>
            <p:spPr>
              <a:xfrm>
                <a:off x="2113028"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Assign the blueprint</a:t>
                </a:r>
                <a:endParaRPr lang="en-US" sz="1200" b="1" dirty="0">
                  <a:solidFill>
                    <a:srgbClr val="00FF00"/>
                  </a:solidFill>
                  <a:latin typeface="Segoe UI" panose="020B0502040204020203" pitchFamily="34" charset="0"/>
                  <a:cs typeface="Segoe UI" panose="020B0502040204020203" pitchFamily="34" charset="0"/>
                </a:endParaRPr>
              </a:p>
            </p:txBody>
          </p:sp>
          <p:sp>
            <p:nvSpPr>
              <p:cNvPr id="14" name="Freeform: Shape 13" descr="Flowchart with three steps, create an azure blueprint">
                <a:extLst>
                  <a:ext uri="{FF2B5EF4-FFF2-40B4-BE49-F238E27FC236}">
                    <a16:creationId xmlns:a16="http://schemas.microsoft.com/office/drawing/2014/main" id="{14455434-07C1-4A76-9C26-04E10F3E4567}"/>
                  </a:ext>
                </a:extLst>
              </p:cNvPr>
              <p:cNvSpPr/>
              <p:nvPr/>
            </p:nvSpPr>
            <p:spPr>
              <a:xfrm>
                <a:off x="3411799"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Track the blueprint assignments</a:t>
                </a:r>
                <a:endParaRPr lang="en-US" sz="1200" dirty="0">
                  <a:solidFill>
                    <a:srgbClr val="FFFFFF"/>
                  </a:solidFill>
                  <a:latin typeface="Segoe UI" panose="020B0502040204020203" pitchFamily="34" charset="0"/>
                  <a:cs typeface="Segoe UI" panose="020B0502040204020203" pitchFamily="34" charset="0"/>
                </a:endParaRPr>
              </a:p>
            </p:txBody>
          </p:sp>
        </p:grpSp>
        <p:sp>
          <p:nvSpPr>
            <p:cNvPr id="15" name="Oval 14">
              <a:extLst>
                <a:ext uri="{FF2B5EF4-FFF2-40B4-BE49-F238E27FC236}">
                  <a16:creationId xmlns:a16="http://schemas.microsoft.com/office/drawing/2014/main" id="{47186684-38AD-4191-9FC3-A061C33B35C4}"/>
                </a:ext>
              </a:extLst>
            </p:cNvPr>
            <p:cNvSpPr/>
            <p:nvPr/>
          </p:nvSpPr>
          <p:spPr>
            <a:xfrm>
              <a:off x="3848920"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1</a:t>
              </a:r>
            </a:p>
          </p:txBody>
        </p:sp>
        <p:sp>
          <p:nvSpPr>
            <p:cNvPr id="16" name="Oval 15">
              <a:extLst>
                <a:ext uri="{FF2B5EF4-FFF2-40B4-BE49-F238E27FC236}">
                  <a16:creationId xmlns:a16="http://schemas.microsoft.com/office/drawing/2014/main" id="{4CDAEC16-15AB-4FC8-94DB-F879D49F74E6}"/>
                </a:ext>
              </a:extLst>
            </p:cNvPr>
            <p:cNvSpPr/>
            <p:nvPr/>
          </p:nvSpPr>
          <p:spPr>
            <a:xfrm>
              <a:off x="5809121" y="1706138"/>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2</a:t>
              </a:r>
            </a:p>
          </p:txBody>
        </p:sp>
        <p:sp>
          <p:nvSpPr>
            <p:cNvPr id="17" name="Oval 16">
              <a:extLst>
                <a:ext uri="{FF2B5EF4-FFF2-40B4-BE49-F238E27FC236}">
                  <a16:creationId xmlns:a16="http://schemas.microsoft.com/office/drawing/2014/main" id="{4417D15F-F497-49A5-8883-6E4628C27671}"/>
                </a:ext>
              </a:extLst>
            </p:cNvPr>
            <p:cNvSpPr/>
            <p:nvPr/>
          </p:nvSpPr>
          <p:spPr>
            <a:xfrm>
              <a:off x="7783899"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3</a:t>
              </a:r>
            </a:p>
          </p:txBody>
        </p:sp>
      </p:grpSp>
      <p:sp>
        <p:nvSpPr>
          <p:cNvPr id="19" name="Rectangle 18">
            <a:extLst>
              <a:ext uri="{FF2B5EF4-FFF2-40B4-BE49-F238E27FC236}">
                <a16:creationId xmlns:a16="http://schemas.microsoft.com/office/drawing/2014/main" id="{B61FF231-2EDE-46D5-A2FD-1DCDFCF05E00}"/>
              </a:ext>
            </a:extLst>
          </p:cNvPr>
          <p:cNvSpPr/>
          <p:nvPr/>
        </p:nvSpPr>
        <p:spPr>
          <a:xfrm>
            <a:off x="4447287" y="3202831"/>
            <a:ext cx="4452731" cy="1200329"/>
          </a:xfrm>
          <a:prstGeom prst="rect">
            <a:avLst/>
          </a:prstGeom>
        </p:spPr>
        <p:txBody>
          <a:bodyPr wrap="square">
            <a:spAutoFit/>
          </a:bodyPr>
          <a:lstStyle/>
          <a:p>
            <a:pPr algn="ctr" defTabSz="699557">
              <a:spcBef>
                <a:spcPct val="20000"/>
              </a:spcBef>
              <a:buSzPct val="90000"/>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blueprint definition (what should be deployed) and the blueprint assignment (what is deployed) supports improved deployment tracking and auditing</a:t>
            </a:r>
          </a:p>
        </p:txBody>
      </p:sp>
      <p:sp>
        <p:nvSpPr>
          <p:cNvPr id="20" name="Rectangle 19">
            <a:extLst>
              <a:ext uri="{FF2B5EF4-FFF2-40B4-BE49-F238E27FC236}">
                <a16:creationId xmlns:a16="http://schemas.microsoft.com/office/drawing/2014/main" id="{C607366B-359A-4C74-9D9D-8FC6BF0ED1FF}"/>
              </a:ext>
            </a:extLst>
          </p:cNvPr>
          <p:cNvSpPr/>
          <p:nvPr/>
        </p:nvSpPr>
        <p:spPr>
          <a:xfrm>
            <a:off x="368695" y="919759"/>
            <a:ext cx="7744449" cy="923330"/>
          </a:xfrm>
          <a:prstGeom prst="rect">
            <a:avLst/>
          </a:prstGeom>
        </p:spPr>
        <p:txBody>
          <a:bodyPr wrap="square">
            <a:spAutoFit/>
          </a:bodyPr>
          <a:lstStyle/>
          <a:p>
            <a:pPr defTabSz="685775"/>
            <a:r>
              <a:rPr lang="en-IE" dirty="0">
                <a:solidFill>
                  <a:srgbClr val="1A1A1A"/>
                </a:solidFill>
                <a:latin typeface="Segoe UI"/>
              </a:rPr>
              <a:t>Allows for the definition of a repeatable set of Azure resources that implement and adhere to an organization's standards, patterns, and requirements</a:t>
            </a:r>
            <a:endParaRPr lang="en-US" dirty="0">
              <a:solidFill>
                <a:srgbClr val="1A1A1A"/>
              </a:solidFill>
              <a:latin typeface="Segoe UI"/>
            </a:endParaRPr>
          </a:p>
        </p:txBody>
      </p:sp>
      <p:sp>
        <p:nvSpPr>
          <p:cNvPr id="21" name="Rectangle 20">
            <a:extLst>
              <a:ext uri="{FF2B5EF4-FFF2-40B4-BE49-F238E27FC236}">
                <a16:creationId xmlns:a16="http://schemas.microsoft.com/office/drawing/2014/main" id="{B61F2B38-CB61-4947-A242-C0770616446A}"/>
              </a:ext>
            </a:extLst>
          </p:cNvPr>
          <p:cNvSpPr/>
          <p:nvPr/>
        </p:nvSpPr>
        <p:spPr>
          <a:xfrm>
            <a:off x="699776" y="4594479"/>
            <a:ext cx="7744449" cy="369332"/>
          </a:xfrm>
          <a:prstGeom prst="rect">
            <a:avLst/>
          </a:prstGeom>
        </p:spPr>
        <p:txBody>
          <a:bodyPr wrap="square">
            <a:spAutoFit/>
          </a:bodyPr>
          <a:lstStyle/>
          <a:p>
            <a:pPr defTabSz="685775"/>
            <a:r>
              <a:rPr lang="en-IE" b="1" dirty="0">
                <a:solidFill>
                  <a:srgbClr val="1A1A1A"/>
                </a:solidFill>
                <a:latin typeface="Segoe UI"/>
              </a:rPr>
              <a:t>Discussion:</a:t>
            </a:r>
            <a:r>
              <a:rPr lang="en-IE" dirty="0">
                <a:solidFill>
                  <a:srgbClr val="1A1A1A"/>
                </a:solidFill>
                <a:latin typeface="Segoe UI"/>
              </a:rPr>
              <a:t> How to Azure Blueprint policies differ from templates?</a:t>
            </a:r>
            <a:endParaRPr lang="en-US" dirty="0">
              <a:solidFill>
                <a:srgbClr val="1A1A1A"/>
              </a:solidFill>
              <a:latin typeface="Segoe UI"/>
            </a:endParaRPr>
          </a:p>
        </p:txBody>
      </p:sp>
      <p:pic>
        <p:nvPicPr>
          <p:cNvPr id="5" name="Picture 4" descr="Azure Blueprint icon">
            <a:extLst>
              <a:ext uri="{FF2B5EF4-FFF2-40B4-BE49-F238E27FC236}">
                <a16:creationId xmlns:a16="http://schemas.microsoft.com/office/drawing/2014/main" id="{D8C1DDC9-CF12-4B95-9E45-04B4F9881DF9}"/>
              </a:ext>
            </a:extLst>
          </p:cNvPr>
          <p:cNvPicPr>
            <a:picLocks noChangeAspect="1"/>
          </p:cNvPicPr>
          <p:nvPr/>
        </p:nvPicPr>
        <p:blipFill>
          <a:blip r:embed="rId3"/>
          <a:stretch>
            <a:fillRect/>
          </a:stretch>
        </p:blipFill>
        <p:spPr>
          <a:xfrm>
            <a:off x="7767326" y="864682"/>
            <a:ext cx="972444" cy="845161"/>
          </a:xfrm>
          <a:prstGeom prst="rect">
            <a:avLst/>
          </a:prstGeom>
        </p:spPr>
      </p:pic>
    </p:spTree>
    <p:extLst>
      <p:ext uri="{BB962C8B-B14F-4D97-AF65-F5344CB8AC3E}">
        <p14:creationId xmlns:p14="http://schemas.microsoft.com/office/powerpoint/2010/main" val="236684008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474-6022-48BB-A434-CF09068ED1E2}"/>
              </a:ext>
            </a:extLst>
          </p:cNvPr>
          <p:cNvSpPr>
            <a:spLocks noGrp="1"/>
          </p:cNvSpPr>
          <p:nvPr>
            <p:ph type="title"/>
          </p:nvPr>
        </p:nvSpPr>
        <p:spPr/>
        <p:txBody>
          <a:bodyPr>
            <a:normAutofit fontScale="90000"/>
          </a:bodyPr>
          <a:lstStyle/>
          <a:p>
            <a:r>
              <a:rPr lang="en-US" dirty="0"/>
              <a:t>AZ-400.4</a:t>
            </a:r>
            <a:br>
              <a:rPr lang="en-US" dirty="0"/>
            </a:br>
            <a:r>
              <a:rPr lang="en-US" dirty="0"/>
              <a:t>Module 1: Designing a Dependency Management Strategy</a:t>
            </a:r>
          </a:p>
        </p:txBody>
      </p:sp>
      <p:sp>
        <p:nvSpPr>
          <p:cNvPr id="5" name="Text Placeholder 4">
            <a:extLst>
              <a:ext uri="{FF2B5EF4-FFF2-40B4-BE49-F238E27FC236}">
                <a16:creationId xmlns:a16="http://schemas.microsoft.com/office/drawing/2014/main" id="{73450D5C-0513-495F-9D2A-AE7196EEA47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829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The Story So Far...</a:t>
            </a:r>
          </a:p>
        </p:txBody>
      </p:sp>
    </p:spTree>
    <p:extLst>
      <p:ext uri="{BB962C8B-B14F-4D97-AF65-F5344CB8AC3E}">
        <p14:creationId xmlns:p14="http://schemas.microsoft.com/office/powerpoint/2010/main" val="10835595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FC13-73A3-4D73-986D-2F2630D360AF}"/>
              </a:ext>
            </a:extLst>
          </p:cNvPr>
          <p:cNvSpPr>
            <a:spLocks noGrp="1"/>
          </p:cNvSpPr>
          <p:nvPr>
            <p:ph type="title"/>
          </p:nvPr>
        </p:nvSpPr>
        <p:spPr/>
        <p:txBody>
          <a:bodyPr/>
          <a:lstStyle/>
          <a:p>
            <a:r>
              <a:rPr lang="en-US" dirty="0"/>
              <a:t>Dependencies in software</a:t>
            </a:r>
          </a:p>
        </p:txBody>
      </p:sp>
      <p:sp>
        <p:nvSpPr>
          <p:cNvPr id="3" name="Text Placeholder 2">
            <a:extLst>
              <a:ext uri="{FF2B5EF4-FFF2-40B4-BE49-F238E27FC236}">
                <a16:creationId xmlns:a16="http://schemas.microsoft.com/office/drawing/2014/main" id="{EDB795A7-9BDB-461B-813A-D7175D199518}"/>
              </a:ext>
            </a:extLst>
          </p:cNvPr>
          <p:cNvSpPr>
            <a:spLocks noGrp="1"/>
          </p:cNvSpPr>
          <p:nvPr>
            <p:ph type="body" sz="quarter" idx="10"/>
          </p:nvPr>
        </p:nvSpPr>
        <p:spPr>
          <a:xfrm>
            <a:off x="438150" y="1076623"/>
            <a:ext cx="8263890" cy="1486561"/>
          </a:xfrm>
        </p:spPr>
        <p:txBody>
          <a:bodyPr/>
          <a:lstStyle/>
          <a:p>
            <a:r>
              <a:rPr lang="en-US" dirty="0"/>
              <a:t>Modern software is complex</a:t>
            </a:r>
          </a:p>
          <a:p>
            <a:r>
              <a:rPr lang="en-US" dirty="0"/>
              <a:t>Component based development is common</a:t>
            </a:r>
          </a:p>
          <a:p>
            <a:r>
              <a:rPr lang="en-US" dirty="0"/>
              <a:t>Not all software is written by a single team</a:t>
            </a:r>
          </a:p>
          <a:p>
            <a:r>
              <a:rPr lang="en-US" dirty="0"/>
              <a:t>Dependencies on components created by other teams or persons</a:t>
            </a:r>
          </a:p>
        </p:txBody>
      </p:sp>
    </p:spTree>
    <p:extLst>
      <p:ext uri="{BB962C8B-B14F-4D97-AF65-F5344CB8AC3E}">
        <p14:creationId xmlns:p14="http://schemas.microsoft.com/office/powerpoint/2010/main" val="545009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883F-1130-4228-8C36-6B68DC372763}"/>
              </a:ext>
            </a:extLst>
          </p:cNvPr>
          <p:cNvSpPr>
            <a:spLocks noGrp="1"/>
          </p:cNvSpPr>
          <p:nvPr>
            <p:ph type="title"/>
          </p:nvPr>
        </p:nvSpPr>
        <p:spPr/>
        <p:txBody>
          <a:bodyPr/>
          <a:lstStyle/>
          <a:p>
            <a:r>
              <a:rPr lang="en-US" dirty="0"/>
              <a:t>What is a package?</a:t>
            </a:r>
          </a:p>
        </p:txBody>
      </p:sp>
      <p:sp>
        <p:nvSpPr>
          <p:cNvPr id="3" name="Text Placeholder 2">
            <a:extLst>
              <a:ext uri="{FF2B5EF4-FFF2-40B4-BE49-F238E27FC236}">
                <a16:creationId xmlns:a16="http://schemas.microsoft.com/office/drawing/2014/main" id="{012D036F-AEEB-48E2-9FCB-AC41DAF18EB2}"/>
              </a:ext>
            </a:extLst>
          </p:cNvPr>
          <p:cNvSpPr>
            <a:spLocks noGrp="1"/>
          </p:cNvSpPr>
          <p:nvPr>
            <p:ph type="body" sz="quarter" idx="10"/>
          </p:nvPr>
        </p:nvSpPr>
        <p:spPr>
          <a:xfrm>
            <a:off x="438150" y="1076623"/>
            <a:ext cx="8263890" cy="1421928"/>
          </a:xfrm>
        </p:spPr>
        <p:txBody>
          <a:bodyPr/>
          <a:lstStyle/>
          <a:p>
            <a:r>
              <a:rPr lang="en-US" dirty="0"/>
              <a:t>Mechanism to create, share and consume code and components</a:t>
            </a:r>
          </a:p>
          <a:p>
            <a:r>
              <a:rPr lang="en-US" dirty="0"/>
              <a:t>Contains (compiled) code with metadata content for consuming packages</a:t>
            </a:r>
          </a:p>
          <a:p>
            <a:endParaRPr lang="en-US" dirty="0"/>
          </a:p>
        </p:txBody>
      </p:sp>
    </p:spTree>
    <p:extLst>
      <p:ext uri="{BB962C8B-B14F-4D97-AF65-F5344CB8AC3E}">
        <p14:creationId xmlns:p14="http://schemas.microsoft.com/office/powerpoint/2010/main" val="23996870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3F92-24DD-49C7-9473-775F2874855E}"/>
              </a:ext>
            </a:extLst>
          </p:cNvPr>
          <p:cNvSpPr>
            <a:spLocks noGrp="1"/>
          </p:cNvSpPr>
          <p:nvPr>
            <p:ph type="title"/>
          </p:nvPr>
        </p:nvSpPr>
        <p:spPr/>
        <p:txBody>
          <a:bodyPr/>
          <a:lstStyle/>
          <a:p>
            <a:r>
              <a:rPr lang="en-US" dirty="0"/>
              <a:t>Types of packages</a:t>
            </a:r>
          </a:p>
        </p:txBody>
      </p:sp>
      <p:sp>
        <p:nvSpPr>
          <p:cNvPr id="3" name="Text Placeholder 2">
            <a:extLst>
              <a:ext uri="{FF2B5EF4-FFF2-40B4-BE49-F238E27FC236}">
                <a16:creationId xmlns:a16="http://schemas.microsoft.com/office/drawing/2014/main" id="{4E594B77-20BC-4422-8554-D325BE3CE33E}"/>
              </a:ext>
            </a:extLst>
          </p:cNvPr>
          <p:cNvSpPr>
            <a:spLocks noGrp="1"/>
          </p:cNvSpPr>
          <p:nvPr>
            <p:ph type="body" sz="quarter" idx="10"/>
          </p:nvPr>
        </p:nvSpPr>
        <p:spPr>
          <a:xfrm>
            <a:off x="1529293" y="5164858"/>
            <a:ext cx="8071733" cy="3037755"/>
          </a:xfrm>
        </p:spPr>
        <p:txBody>
          <a:bodyPr/>
          <a:lstStyle/>
          <a:p>
            <a:r>
              <a:rPr lang="en-US" dirty="0"/>
              <a:t>NuGet		Microsoft development platform and .NET artifacts</a:t>
            </a:r>
          </a:p>
          <a:p>
            <a:r>
              <a:rPr lang="en-US" dirty="0" err="1"/>
              <a:t>Npm</a:t>
            </a:r>
            <a:r>
              <a:rPr lang="en-US" dirty="0"/>
              <a:t>		node.js modules</a:t>
            </a:r>
          </a:p>
          <a:p>
            <a:r>
              <a:rPr lang="en-US" dirty="0"/>
              <a:t>Maven		Java packages</a:t>
            </a:r>
          </a:p>
          <a:p>
            <a:r>
              <a:rPr lang="en-US" dirty="0"/>
              <a:t>Python		Python script</a:t>
            </a:r>
          </a:p>
          <a:p>
            <a:r>
              <a:rPr lang="en-US" dirty="0"/>
              <a:t>Universal		Set of related files</a:t>
            </a:r>
            <a:endParaRPr lang="ru-RU" dirty="0"/>
          </a:p>
          <a:p>
            <a:r>
              <a:rPr lang="en-US" dirty="0"/>
              <a:t>Docker		Container images</a:t>
            </a:r>
          </a:p>
          <a:p>
            <a:endParaRPr lang="en-US" dirty="0"/>
          </a:p>
          <a:p>
            <a:r>
              <a:rPr lang="en-US" dirty="0"/>
              <a:t>Symbols		Symbol files </a:t>
            </a:r>
          </a:p>
        </p:txBody>
      </p:sp>
      <p:pic>
        <p:nvPicPr>
          <p:cNvPr id="5" name="Picture 16" descr="Image result for python logo">
            <a:extLst>
              <a:ext uri="{FF2B5EF4-FFF2-40B4-BE49-F238E27FC236}">
                <a16:creationId xmlns:a16="http://schemas.microsoft.com/office/drawing/2014/main" id="{8EB6691E-7176-4FF5-97CE-771CDDEF6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654" y="1498901"/>
            <a:ext cx="2764631" cy="928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npm logo">
            <a:extLst>
              <a:ext uri="{FF2B5EF4-FFF2-40B4-BE49-F238E27FC236}">
                <a16:creationId xmlns:a16="http://schemas.microsoft.com/office/drawing/2014/main" id="{AE19EA35-C557-43D2-92A2-F5B619FB0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664" y="1696958"/>
            <a:ext cx="1384610" cy="538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maven logo">
            <a:extLst>
              <a:ext uri="{FF2B5EF4-FFF2-40B4-BE49-F238E27FC236}">
                <a16:creationId xmlns:a16="http://schemas.microsoft.com/office/drawing/2014/main" id="{2E8CEF13-640A-4038-9FF7-3E90943E1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409" y="3501979"/>
            <a:ext cx="2801167" cy="637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50EB967-D5AD-42D8-B586-E6001FDD0E4D}"/>
              </a:ext>
            </a:extLst>
          </p:cNvPr>
          <p:cNvPicPr>
            <a:picLocks noChangeAspect="1"/>
          </p:cNvPicPr>
          <p:nvPr/>
        </p:nvPicPr>
        <p:blipFill>
          <a:blip r:embed="rId5"/>
          <a:stretch>
            <a:fillRect/>
          </a:stretch>
        </p:blipFill>
        <p:spPr>
          <a:xfrm>
            <a:off x="1047138" y="3499502"/>
            <a:ext cx="640189" cy="640189"/>
          </a:xfrm>
          <a:prstGeom prst="rect">
            <a:avLst/>
          </a:prstGeom>
        </p:spPr>
      </p:pic>
      <p:pic>
        <p:nvPicPr>
          <p:cNvPr id="1028" name="Picture 4" descr="Related image">
            <a:extLst>
              <a:ext uri="{FF2B5EF4-FFF2-40B4-BE49-F238E27FC236}">
                <a16:creationId xmlns:a16="http://schemas.microsoft.com/office/drawing/2014/main" id="{2CBAF2FC-8354-4E6E-918F-C8B64A893F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363" y="1503706"/>
            <a:ext cx="1744503" cy="6332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B69B894-48B8-4D4E-9208-C75345AA31FE}"/>
              </a:ext>
            </a:extLst>
          </p:cNvPr>
          <p:cNvSpPr/>
          <p:nvPr/>
        </p:nvSpPr>
        <p:spPr>
          <a:xfrm>
            <a:off x="617534" y="2327757"/>
            <a:ext cx="2158061" cy="646331"/>
          </a:xfrm>
          <a:prstGeom prst="rect">
            <a:avLst/>
          </a:prstGeom>
        </p:spPr>
        <p:txBody>
          <a:bodyPr wrap="square">
            <a:spAutoFit/>
          </a:bodyPr>
          <a:lstStyle/>
          <a:p>
            <a:pPr defTabSz="685800"/>
            <a:r>
              <a:rPr lang="en-US" dirty="0">
                <a:solidFill>
                  <a:srgbClr val="1A1A1A"/>
                </a:solidFill>
                <a:latin typeface="Segoe UI"/>
              </a:rPr>
              <a:t>Microsoft platform and .NET artifacts</a:t>
            </a:r>
          </a:p>
        </p:txBody>
      </p:sp>
      <p:sp>
        <p:nvSpPr>
          <p:cNvPr id="13" name="Rectangle 12">
            <a:extLst>
              <a:ext uri="{FF2B5EF4-FFF2-40B4-BE49-F238E27FC236}">
                <a16:creationId xmlns:a16="http://schemas.microsoft.com/office/drawing/2014/main" id="{0D212FC6-E8F4-4F8F-AF22-52E8AB06708A}"/>
              </a:ext>
            </a:extLst>
          </p:cNvPr>
          <p:cNvSpPr/>
          <p:nvPr/>
        </p:nvSpPr>
        <p:spPr>
          <a:xfrm>
            <a:off x="6306165" y="2327756"/>
            <a:ext cx="1905611" cy="369332"/>
          </a:xfrm>
          <a:prstGeom prst="rect">
            <a:avLst/>
          </a:prstGeom>
        </p:spPr>
        <p:txBody>
          <a:bodyPr wrap="square">
            <a:spAutoFit/>
          </a:bodyPr>
          <a:lstStyle/>
          <a:p>
            <a:pPr defTabSz="685800"/>
            <a:r>
              <a:rPr lang="en-US" dirty="0">
                <a:solidFill>
                  <a:srgbClr val="1A1A1A"/>
                </a:solidFill>
                <a:latin typeface="Segoe UI"/>
              </a:rPr>
              <a:t>Python scripts</a:t>
            </a:r>
          </a:p>
        </p:txBody>
      </p:sp>
      <p:sp>
        <p:nvSpPr>
          <p:cNvPr id="14" name="Rectangle 13">
            <a:extLst>
              <a:ext uri="{FF2B5EF4-FFF2-40B4-BE49-F238E27FC236}">
                <a16:creationId xmlns:a16="http://schemas.microsoft.com/office/drawing/2014/main" id="{ED89A634-DFE8-4691-89B0-4C828A26C22A}"/>
              </a:ext>
            </a:extLst>
          </p:cNvPr>
          <p:cNvSpPr/>
          <p:nvPr/>
        </p:nvSpPr>
        <p:spPr>
          <a:xfrm>
            <a:off x="3386351" y="2327756"/>
            <a:ext cx="1905611" cy="369332"/>
          </a:xfrm>
          <a:prstGeom prst="rect">
            <a:avLst/>
          </a:prstGeom>
        </p:spPr>
        <p:txBody>
          <a:bodyPr wrap="square">
            <a:spAutoFit/>
          </a:bodyPr>
          <a:lstStyle/>
          <a:p>
            <a:pPr defTabSz="685800"/>
            <a:r>
              <a:rPr lang="en-US" dirty="0">
                <a:solidFill>
                  <a:srgbClr val="1A1A1A"/>
                </a:solidFill>
                <a:latin typeface="Segoe UI"/>
              </a:rPr>
              <a:t>Node.js modules</a:t>
            </a:r>
          </a:p>
        </p:txBody>
      </p:sp>
      <p:sp>
        <p:nvSpPr>
          <p:cNvPr id="15" name="Rectangle 14">
            <a:extLst>
              <a:ext uri="{FF2B5EF4-FFF2-40B4-BE49-F238E27FC236}">
                <a16:creationId xmlns:a16="http://schemas.microsoft.com/office/drawing/2014/main" id="{7D736188-4184-49BC-8FF8-B2B4824FF3AB}"/>
              </a:ext>
            </a:extLst>
          </p:cNvPr>
          <p:cNvSpPr/>
          <p:nvPr/>
        </p:nvSpPr>
        <p:spPr>
          <a:xfrm>
            <a:off x="617534" y="4148777"/>
            <a:ext cx="2343875" cy="369332"/>
          </a:xfrm>
          <a:prstGeom prst="rect">
            <a:avLst/>
          </a:prstGeom>
        </p:spPr>
        <p:txBody>
          <a:bodyPr wrap="square">
            <a:spAutoFit/>
          </a:bodyPr>
          <a:lstStyle/>
          <a:p>
            <a:pPr defTabSz="685800"/>
            <a:r>
              <a:rPr lang="en-US" dirty="0">
                <a:solidFill>
                  <a:srgbClr val="1A1A1A"/>
                </a:solidFill>
                <a:latin typeface="Segoe UI"/>
              </a:rPr>
              <a:t>Universal packages</a:t>
            </a:r>
          </a:p>
        </p:txBody>
      </p:sp>
      <p:sp>
        <p:nvSpPr>
          <p:cNvPr id="16" name="Rectangle 15">
            <a:extLst>
              <a:ext uri="{FF2B5EF4-FFF2-40B4-BE49-F238E27FC236}">
                <a16:creationId xmlns:a16="http://schemas.microsoft.com/office/drawing/2014/main" id="{52EF6F4B-F798-4132-AACF-E3C3BEC29B78}"/>
              </a:ext>
            </a:extLst>
          </p:cNvPr>
          <p:cNvSpPr/>
          <p:nvPr/>
        </p:nvSpPr>
        <p:spPr>
          <a:xfrm>
            <a:off x="3178186" y="4148777"/>
            <a:ext cx="1905611" cy="369332"/>
          </a:xfrm>
          <a:prstGeom prst="rect">
            <a:avLst/>
          </a:prstGeom>
        </p:spPr>
        <p:txBody>
          <a:bodyPr wrap="square">
            <a:spAutoFit/>
          </a:bodyPr>
          <a:lstStyle/>
          <a:p>
            <a:pPr defTabSz="685800"/>
            <a:r>
              <a:rPr lang="en-US" dirty="0">
                <a:solidFill>
                  <a:srgbClr val="1A1A1A"/>
                </a:solidFill>
                <a:latin typeface="Segoe UI"/>
              </a:rPr>
              <a:t>Java packages</a:t>
            </a:r>
          </a:p>
        </p:txBody>
      </p:sp>
      <p:sp>
        <p:nvSpPr>
          <p:cNvPr id="17" name="Rectangle 16">
            <a:extLst>
              <a:ext uri="{FF2B5EF4-FFF2-40B4-BE49-F238E27FC236}">
                <a16:creationId xmlns:a16="http://schemas.microsoft.com/office/drawing/2014/main" id="{04E40658-6FF0-4213-A478-4E048AA630C4}"/>
              </a:ext>
            </a:extLst>
          </p:cNvPr>
          <p:cNvSpPr/>
          <p:nvPr/>
        </p:nvSpPr>
        <p:spPr>
          <a:xfrm>
            <a:off x="6179939" y="4144957"/>
            <a:ext cx="2158061" cy="369332"/>
          </a:xfrm>
          <a:prstGeom prst="rect">
            <a:avLst/>
          </a:prstGeom>
        </p:spPr>
        <p:txBody>
          <a:bodyPr wrap="square">
            <a:spAutoFit/>
          </a:bodyPr>
          <a:lstStyle/>
          <a:p>
            <a:pPr defTabSz="685800"/>
            <a:r>
              <a:rPr lang="en-US" dirty="0">
                <a:solidFill>
                  <a:srgbClr val="1A1A1A"/>
                </a:solidFill>
                <a:latin typeface="Segoe UI"/>
              </a:rPr>
              <a:t>Docker images</a:t>
            </a:r>
          </a:p>
        </p:txBody>
      </p:sp>
      <p:pic>
        <p:nvPicPr>
          <p:cNvPr id="11" name="Picture 2" descr="Image result for docker logo">
            <a:extLst>
              <a:ext uri="{FF2B5EF4-FFF2-40B4-BE49-F238E27FC236}">
                <a16:creationId xmlns:a16="http://schemas.microsoft.com/office/drawing/2014/main" id="{B75AC749-FC73-45EA-801A-3C518D86DD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1" y="3471305"/>
            <a:ext cx="2251415" cy="66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4869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D7D24-6593-4BB4-8B65-C7110C969D01}"/>
              </a:ext>
            </a:extLst>
          </p:cNvPr>
          <p:cNvSpPr>
            <a:spLocks noGrp="1"/>
          </p:cNvSpPr>
          <p:nvPr>
            <p:ph type="title"/>
          </p:nvPr>
        </p:nvSpPr>
        <p:spPr/>
        <p:txBody>
          <a:bodyPr/>
          <a:lstStyle/>
          <a:p>
            <a:r>
              <a:rPr lang="en-US" dirty="0"/>
              <a:t>Package feeds</a:t>
            </a:r>
          </a:p>
        </p:txBody>
      </p:sp>
      <p:sp>
        <p:nvSpPr>
          <p:cNvPr id="3" name="Text Placeholder 2">
            <a:extLst>
              <a:ext uri="{FF2B5EF4-FFF2-40B4-BE49-F238E27FC236}">
                <a16:creationId xmlns:a16="http://schemas.microsoft.com/office/drawing/2014/main" id="{720CDF5C-6F89-4B53-A9A5-3943209161E7}"/>
              </a:ext>
            </a:extLst>
          </p:cNvPr>
          <p:cNvSpPr>
            <a:spLocks noGrp="1"/>
          </p:cNvSpPr>
          <p:nvPr>
            <p:ph type="body" sz="quarter" idx="10"/>
          </p:nvPr>
        </p:nvSpPr>
        <p:spPr>
          <a:xfrm>
            <a:off x="438150" y="1076623"/>
            <a:ext cx="8263890" cy="2649956"/>
          </a:xfrm>
        </p:spPr>
        <p:txBody>
          <a:bodyPr/>
          <a:lstStyle/>
          <a:p>
            <a:r>
              <a:rPr lang="en-US" dirty="0"/>
              <a:t>Centralized storage of package artifacts</a:t>
            </a:r>
          </a:p>
          <a:p>
            <a:pPr lvl="1"/>
            <a:r>
              <a:rPr lang="en-US" dirty="0"/>
              <a:t>Public or privately available</a:t>
            </a:r>
          </a:p>
          <a:p>
            <a:pPr lvl="1"/>
            <a:r>
              <a:rPr lang="en-US" dirty="0"/>
              <a:t>Offer secure access for private feeds</a:t>
            </a:r>
          </a:p>
          <a:p>
            <a:pPr lvl="1"/>
            <a:r>
              <a:rPr lang="en-US" dirty="0"/>
              <a:t>Versioned storage of packages</a:t>
            </a:r>
          </a:p>
          <a:p>
            <a:pPr lvl="1"/>
            <a:r>
              <a:rPr lang="en-US" dirty="0"/>
              <a:t>Managed by tooling</a:t>
            </a:r>
          </a:p>
          <a:p>
            <a:pPr lvl="1"/>
            <a:endParaRPr lang="en-US" dirty="0"/>
          </a:p>
          <a:p>
            <a:r>
              <a:rPr lang="en-US" dirty="0"/>
              <a:t>Also known as </a:t>
            </a:r>
          </a:p>
          <a:p>
            <a:pPr lvl="1"/>
            <a:r>
              <a:rPr lang="en-US" dirty="0"/>
              <a:t>Package repositories</a:t>
            </a:r>
          </a:p>
          <a:p>
            <a:pPr lvl="1"/>
            <a:r>
              <a:rPr lang="en-US" dirty="0"/>
              <a:t>Package registry</a:t>
            </a:r>
          </a:p>
        </p:txBody>
      </p:sp>
    </p:spTree>
    <p:extLst>
      <p:ext uri="{BB962C8B-B14F-4D97-AF65-F5344CB8AC3E}">
        <p14:creationId xmlns:p14="http://schemas.microsoft.com/office/powerpoint/2010/main" val="41029326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ED2CF-E6FC-4003-9EEE-9E93DD55B821}"/>
              </a:ext>
            </a:extLst>
          </p:cNvPr>
          <p:cNvSpPr>
            <a:spLocks noGrp="1"/>
          </p:cNvSpPr>
          <p:nvPr>
            <p:ph type="title"/>
          </p:nvPr>
        </p:nvSpPr>
        <p:spPr/>
        <p:txBody>
          <a:bodyPr/>
          <a:lstStyle/>
          <a:p>
            <a:r>
              <a:rPr lang="en-US" dirty="0"/>
              <a:t>Private and public feeds</a:t>
            </a:r>
          </a:p>
        </p:txBody>
      </p:sp>
      <p:sp>
        <p:nvSpPr>
          <p:cNvPr id="3" name="Text Placeholder 2">
            <a:extLst>
              <a:ext uri="{FF2B5EF4-FFF2-40B4-BE49-F238E27FC236}">
                <a16:creationId xmlns:a16="http://schemas.microsoft.com/office/drawing/2014/main" id="{FB0A790F-F825-4C94-B7DF-21CDA320C421}"/>
              </a:ext>
            </a:extLst>
          </p:cNvPr>
          <p:cNvSpPr>
            <a:spLocks noGrp="1"/>
          </p:cNvSpPr>
          <p:nvPr>
            <p:ph type="body" sz="quarter" idx="10"/>
          </p:nvPr>
        </p:nvSpPr>
        <p:spPr>
          <a:xfrm>
            <a:off x="438150" y="1242877"/>
            <a:ext cx="8263890" cy="2206758"/>
          </a:xfrm>
        </p:spPr>
        <p:txBody>
          <a:bodyPr numCol="2"/>
          <a:lstStyle/>
          <a:p>
            <a:r>
              <a:rPr lang="en-US" dirty="0"/>
              <a:t>Public</a:t>
            </a:r>
          </a:p>
          <a:p>
            <a:pPr lvl="1"/>
            <a:r>
              <a:rPr lang="en-US" dirty="0"/>
              <a:t>NuGet.org</a:t>
            </a:r>
          </a:p>
          <a:p>
            <a:pPr lvl="1"/>
            <a:r>
              <a:rPr lang="en-US" dirty="0"/>
              <a:t>Npmjs.org</a:t>
            </a:r>
          </a:p>
          <a:p>
            <a:pPr lvl="1"/>
            <a:r>
              <a:rPr lang="en-US" dirty="0"/>
              <a:t>PyPi.org</a:t>
            </a:r>
          </a:p>
          <a:p>
            <a:pPr lvl="1"/>
            <a:r>
              <a:rPr lang="en-US" dirty="0"/>
              <a:t>Docker Hub</a:t>
            </a:r>
          </a:p>
          <a:p>
            <a:endParaRPr lang="en-US" dirty="0"/>
          </a:p>
          <a:p>
            <a:endParaRPr lang="en-US" dirty="0"/>
          </a:p>
          <a:p>
            <a:r>
              <a:rPr lang="en-US" dirty="0"/>
              <a:t>Private feeds</a:t>
            </a:r>
          </a:p>
          <a:p>
            <a:pPr lvl="1"/>
            <a:r>
              <a:rPr lang="en-US" dirty="0" err="1"/>
              <a:t>MyGet</a:t>
            </a:r>
            <a:endParaRPr lang="en-US" dirty="0"/>
          </a:p>
          <a:p>
            <a:pPr lvl="1"/>
            <a:r>
              <a:rPr lang="en-US" dirty="0"/>
              <a:t>Azure Container Registry</a:t>
            </a:r>
          </a:p>
          <a:p>
            <a:pPr lvl="1"/>
            <a:r>
              <a:rPr lang="en-US" dirty="0"/>
              <a:t>Azure Artifacts</a:t>
            </a:r>
          </a:p>
          <a:p>
            <a:pPr lvl="1"/>
            <a:r>
              <a:rPr lang="en-US" dirty="0"/>
              <a:t>Self-hosted solution</a:t>
            </a:r>
          </a:p>
          <a:p>
            <a:endParaRPr lang="en-US" dirty="0"/>
          </a:p>
        </p:txBody>
      </p:sp>
    </p:spTree>
    <p:extLst>
      <p:ext uri="{BB962C8B-B14F-4D97-AF65-F5344CB8AC3E}">
        <p14:creationId xmlns:p14="http://schemas.microsoft.com/office/powerpoint/2010/main" val="178839823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663-EF8B-4251-8585-AB3C56F261BA}"/>
              </a:ext>
            </a:extLst>
          </p:cNvPr>
          <p:cNvSpPr>
            <a:spLocks noGrp="1"/>
          </p:cNvSpPr>
          <p:nvPr>
            <p:ph type="title"/>
          </p:nvPr>
        </p:nvSpPr>
        <p:spPr/>
        <p:txBody>
          <a:bodyPr/>
          <a:lstStyle/>
          <a:p>
            <a:r>
              <a:rPr lang="en-US" dirty="0"/>
              <a:t>Public sources</a:t>
            </a:r>
          </a:p>
        </p:txBody>
      </p:sp>
      <p:sp>
        <p:nvSpPr>
          <p:cNvPr id="3" name="Text Placeholder 2">
            <a:extLst>
              <a:ext uri="{FF2B5EF4-FFF2-40B4-BE49-F238E27FC236}">
                <a16:creationId xmlns:a16="http://schemas.microsoft.com/office/drawing/2014/main" id="{4A2D58D8-A801-4221-B38B-CB2A1935ECED}"/>
              </a:ext>
            </a:extLst>
          </p:cNvPr>
          <p:cNvSpPr>
            <a:spLocks noGrp="1"/>
          </p:cNvSpPr>
          <p:nvPr>
            <p:ph type="body" sz="quarter" idx="10"/>
          </p:nvPr>
        </p:nvSpPr>
        <p:spPr>
          <a:xfrm>
            <a:off x="438151" y="1076623"/>
            <a:ext cx="6430241" cy="2262158"/>
          </a:xfrm>
        </p:spPr>
        <p:txBody>
          <a:bodyPr numCol="1"/>
          <a:lstStyle/>
          <a:p>
            <a:pPr marL="0" indent="0">
              <a:buNone/>
            </a:pPr>
            <a:r>
              <a:rPr lang="da-DK" dirty="0"/>
              <a:t>NuGet Gallery			https://nuget.org</a:t>
            </a:r>
          </a:p>
          <a:p>
            <a:pPr marL="0" indent="0">
              <a:buNone/>
            </a:pPr>
            <a:r>
              <a:rPr lang="da-DK" dirty="0"/>
              <a:t>NPMjs				https://npmjs.org</a:t>
            </a:r>
          </a:p>
          <a:p>
            <a:pPr marL="0" indent="0">
              <a:buNone/>
            </a:pPr>
            <a:r>
              <a:rPr lang="da-DK" dirty="0"/>
              <a:t>Maven 				https://search.maven.org</a:t>
            </a:r>
          </a:p>
          <a:p>
            <a:pPr marL="0" indent="0">
              <a:buNone/>
            </a:pPr>
            <a:r>
              <a:rPr lang="da-DK" dirty="0"/>
              <a:t>Docker Hub 			https://hub.docker.com</a:t>
            </a:r>
          </a:p>
          <a:p>
            <a:pPr marL="0" indent="0">
              <a:buNone/>
            </a:pPr>
            <a:r>
              <a:rPr lang="da-DK" dirty="0"/>
              <a:t>Python Package Index 		https://pypi.org</a:t>
            </a:r>
          </a:p>
          <a:p>
            <a:endParaRPr lang="en-US" dirty="0"/>
          </a:p>
        </p:txBody>
      </p:sp>
    </p:spTree>
    <p:extLst>
      <p:ext uri="{BB962C8B-B14F-4D97-AF65-F5344CB8AC3E}">
        <p14:creationId xmlns:p14="http://schemas.microsoft.com/office/powerpoint/2010/main" val="293346087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2F08-98BC-45B4-AAD0-267FFEEED050}"/>
              </a:ext>
            </a:extLst>
          </p:cNvPr>
          <p:cNvSpPr>
            <a:spLocks noGrp="1"/>
          </p:cNvSpPr>
          <p:nvPr>
            <p:ph type="title"/>
          </p:nvPr>
        </p:nvSpPr>
        <p:spPr>
          <a:xfrm>
            <a:off x="441197" y="342900"/>
            <a:ext cx="8263890" cy="415499"/>
          </a:xfrm>
        </p:spPr>
        <p:txBody>
          <a:bodyPr/>
          <a:lstStyle/>
          <a:p>
            <a:r>
              <a:rPr lang="en-US"/>
              <a:t>Azure Artifacts</a:t>
            </a:r>
            <a:endParaRPr lang="en-US" dirty="0"/>
          </a:p>
        </p:txBody>
      </p:sp>
      <p:sp>
        <p:nvSpPr>
          <p:cNvPr id="3" name="Text Placeholder 2">
            <a:extLst>
              <a:ext uri="{FF2B5EF4-FFF2-40B4-BE49-F238E27FC236}">
                <a16:creationId xmlns:a16="http://schemas.microsoft.com/office/drawing/2014/main" id="{DEA5E7E0-C561-4101-92FD-FE5AA7584AB8}"/>
              </a:ext>
            </a:extLst>
          </p:cNvPr>
          <p:cNvSpPr>
            <a:spLocks noGrp="1"/>
          </p:cNvSpPr>
          <p:nvPr>
            <p:ph type="body" sz="quarter" idx="10"/>
          </p:nvPr>
        </p:nvSpPr>
        <p:spPr>
          <a:xfrm>
            <a:off x="2410691" y="1199544"/>
            <a:ext cx="6294396" cy="2871555"/>
          </a:xfrm>
        </p:spPr>
        <p:txBody>
          <a:bodyPr/>
          <a:lstStyle/>
          <a:p>
            <a:pPr marL="0" indent="0">
              <a:buNone/>
            </a:pPr>
            <a:r>
              <a:rPr lang="en-US" dirty="0"/>
              <a:t>Part of Azure DevOps</a:t>
            </a:r>
          </a:p>
          <a:p>
            <a:r>
              <a:rPr lang="en-US" dirty="0"/>
              <a:t>Create private and public package feeds </a:t>
            </a:r>
          </a:p>
          <a:p>
            <a:pPr marL="0" indent="0">
              <a:buNone/>
            </a:pPr>
            <a:endParaRPr lang="en-US" dirty="0"/>
          </a:p>
          <a:p>
            <a:pPr marL="0" indent="0">
              <a:buNone/>
            </a:pPr>
            <a:r>
              <a:rPr lang="en-US" dirty="0"/>
              <a:t>Types of packages supported</a:t>
            </a:r>
          </a:p>
          <a:p>
            <a:pPr marL="514350" lvl="1" indent="-342900">
              <a:buFont typeface="+mj-lt"/>
              <a:buAutoNum type="arabicPeriod"/>
            </a:pPr>
            <a:r>
              <a:rPr lang="en-US" dirty="0"/>
              <a:t>NuGet</a:t>
            </a:r>
          </a:p>
          <a:p>
            <a:pPr marL="514350" lvl="1" indent="-342900">
              <a:buFont typeface="+mj-lt"/>
              <a:buAutoNum type="arabicPeriod"/>
            </a:pPr>
            <a:r>
              <a:rPr lang="en-US" dirty="0"/>
              <a:t>NPM</a:t>
            </a:r>
          </a:p>
          <a:p>
            <a:pPr marL="514350" lvl="1" indent="-342900">
              <a:buFont typeface="+mj-lt"/>
              <a:buAutoNum type="arabicPeriod"/>
            </a:pPr>
            <a:r>
              <a:rPr lang="en-US" dirty="0"/>
              <a:t>Maven</a:t>
            </a:r>
          </a:p>
          <a:p>
            <a:pPr marL="514350" lvl="1" indent="-342900">
              <a:buFont typeface="+mj-lt"/>
              <a:buAutoNum type="arabicPeriod"/>
            </a:pPr>
            <a:r>
              <a:rPr lang="en-US" dirty="0"/>
              <a:t>Universal</a:t>
            </a:r>
          </a:p>
          <a:p>
            <a:pPr marL="514350" lvl="1" indent="-342900">
              <a:buFont typeface="+mj-lt"/>
              <a:buAutoNum type="arabicPeriod"/>
            </a:pPr>
            <a:r>
              <a:rPr lang="en-US" dirty="0"/>
              <a:t>Python</a:t>
            </a:r>
          </a:p>
        </p:txBody>
      </p:sp>
      <p:pic>
        <p:nvPicPr>
          <p:cNvPr id="11" name="Picture 10">
            <a:extLst>
              <a:ext uri="{FF2B5EF4-FFF2-40B4-BE49-F238E27FC236}">
                <a16:creationId xmlns:a16="http://schemas.microsoft.com/office/drawing/2014/main" id="{46D0A4E4-DADA-4E79-AA6B-E9803D0CAD8D}"/>
              </a:ext>
            </a:extLst>
          </p:cNvPr>
          <p:cNvPicPr>
            <a:picLocks noChangeAspect="1"/>
          </p:cNvPicPr>
          <p:nvPr/>
        </p:nvPicPr>
        <p:blipFill>
          <a:blip r:embed="rId2"/>
          <a:stretch>
            <a:fillRect/>
          </a:stretch>
        </p:blipFill>
        <p:spPr>
          <a:xfrm>
            <a:off x="438913" y="1045757"/>
            <a:ext cx="1560663" cy="1589564"/>
          </a:xfrm>
          <a:prstGeom prst="rect">
            <a:avLst/>
          </a:prstGeom>
        </p:spPr>
      </p:pic>
    </p:spTree>
    <p:extLst>
      <p:ext uri="{BB962C8B-B14F-4D97-AF65-F5344CB8AC3E}">
        <p14:creationId xmlns:p14="http://schemas.microsoft.com/office/powerpoint/2010/main" val="35924549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83EB-D292-4758-BF73-E620B4BA5206}"/>
              </a:ext>
            </a:extLst>
          </p:cNvPr>
          <p:cNvSpPr>
            <a:spLocks noGrp="1"/>
          </p:cNvSpPr>
          <p:nvPr>
            <p:ph type="title"/>
          </p:nvPr>
        </p:nvSpPr>
        <p:spPr/>
        <p:txBody>
          <a:bodyPr/>
          <a:lstStyle/>
          <a:p>
            <a:r>
              <a:rPr lang="en-US" dirty="0"/>
              <a:t>Integrating in build pipelines</a:t>
            </a:r>
          </a:p>
        </p:txBody>
      </p:sp>
      <p:sp>
        <p:nvSpPr>
          <p:cNvPr id="3" name="Text Placeholder 2">
            <a:extLst>
              <a:ext uri="{FF2B5EF4-FFF2-40B4-BE49-F238E27FC236}">
                <a16:creationId xmlns:a16="http://schemas.microsoft.com/office/drawing/2014/main" id="{747814C1-78C6-4DBE-A773-F0044D91A5F4}"/>
              </a:ext>
            </a:extLst>
          </p:cNvPr>
          <p:cNvSpPr>
            <a:spLocks noGrp="1"/>
          </p:cNvSpPr>
          <p:nvPr>
            <p:ph type="body" sz="quarter" idx="10"/>
          </p:nvPr>
        </p:nvSpPr>
        <p:spPr>
          <a:xfrm>
            <a:off x="438150" y="1076623"/>
            <a:ext cx="8263890" cy="1874359"/>
          </a:xfrm>
        </p:spPr>
        <p:txBody>
          <a:bodyPr/>
          <a:lstStyle/>
          <a:p>
            <a:pPr marL="0" indent="0">
              <a:buNone/>
            </a:pPr>
            <a:r>
              <a:rPr lang="en-US" b="1" dirty="0"/>
              <a:t>Why integrate in build pipeline?</a:t>
            </a:r>
          </a:p>
          <a:p>
            <a:r>
              <a:rPr lang="en-US" dirty="0"/>
              <a:t>Automate to avoid errors</a:t>
            </a:r>
          </a:p>
          <a:p>
            <a:r>
              <a:rPr lang="en-US" dirty="0"/>
              <a:t>Quality checks</a:t>
            </a:r>
          </a:p>
          <a:p>
            <a:r>
              <a:rPr lang="en-US" dirty="0"/>
              <a:t>Implement a versioning strategy</a:t>
            </a:r>
          </a:p>
          <a:p>
            <a:endParaRPr lang="en-US" dirty="0"/>
          </a:p>
        </p:txBody>
      </p:sp>
      <p:pic>
        <p:nvPicPr>
          <p:cNvPr id="4" name="Picture 3">
            <a:extLst>
              <a:ext uri="{FF2B5EF4-FFF2-40B4-BE49-F238E27FC236}">
                <a16:creationId xmlns:a16="http://schemas.microsoft.com/office/drawing/2014/main" id="{68EBE9C7-8630-4426-B641-5D768E773EC7}"/>
              </a:ext>
            </a:extLst>
          </p:cNvPr>
          <p:cNvPicPr>
            <a:picLocks noChangeAspect="1"/>
          </p:cNvPicPr>
          <p:nvPr/>
        </p:nvPicPr>
        <p:blipFill>
          <a:blip r:embed="rId2"/>
          <a:stretch>
            <a:fillRect/>
          </a:stretch>
        </p:blipFill>
        <p:spPr>
          <a:xfrm>
            <a:off x="438150" y="2950983"/>
            <a:ext cx="1536567" cy="1576420"/>
          </a:xfrm>
          <a:prstGeom prst="rect">
            <a:avLst/>
          </a:prstGeom>
        </p:spPr>
      </p:pic>
      <p:pic>
        <p:nvPicPr>
          <p:cNvPr id="5" name="Picture 4">
            <a:extLst>
              <a:ext uri="{FF2B5EF4-FFF2-40B4-BE49-F238E27FC236}">
                <a16:creationId xmlns:a16="http://schemas.microsoft.com/office/drawing/2014/main" id="{18CF3C07-09E7-40F5-9728-8B670F55B660}"/>
              </a:ext>
            </a:extLst>
          </p:cNvPr>
          <p:cNvPicPr>
            <a:picLocks noChangeAspect="1"/>
          </p:cNvPicPr>
          <p:nvPr/>
        </p:nvPicPr>
        <p:blipFill>
          <a:blip r:embed="rId3"/>
          <a:stretch>
            <a:fillRect/>
          </a:stretch>
        </p:blipFill>
        <p:spPr>
          <a:xfrm>
            <a:off x="6083479" y="391856"/>
            <a:ext cx="2241380" cy="4540827"/>
          </a:xfrm>
          <a:prstGeom prst="rect">
            <a:avLst/>
          </a:prstGeom>
        </p:spPr>
      </p:pic>
    </p:spTree>
    <p:extLst>
      <p:ext uri="{BB962C8B-B14F-4D97-AF65-F5344CB8AC3E}">
        <p14:creationId xmlns:p14="http://schemas.microsoft.com/office/powerpoint/2010/main" val="213635641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3E5E-3130-49BE-BF42-55108BA1F533}"/>
              </a:ext>
            </a:extLst>
          </p:cNvPr>
          <p:cNvSpPr>
            <a:spLocks noGrp="1"/>
          </p:cNvSpPr>
          <p:nvPr>
            <p:ph type="title"/>
          </p:nvPr>
        </p:nvSpPr>
        <p:spPr/>
        <p:txBody>
          <a:bodyPr/>
          <a:lstStyle/>
          <a:p>
            <a:r>
              <a:rPr lang="en-US" dirty="0"/>
              <a:t>Azure Pipelines tasks</a:t>
            </a:r>
          </a:p>
        </p:txBody>
      </p:sp>
      <p:sp>
        <p:nvSpPr>
          <p:cNvPr id="3" name="Text Placeholder 2">
            <a:extLst>
              <a:ext uri="{FF2B5EF4-FFF2-40B4-BE49-F238E27FC236}">
                <a16:creationId xmlns:a16="http://schemas.microsoft.com/office/drawing/2014/main" id="{D7F5D397-9A6F-4679-A136-AF7CA8016AA6}"/>
              </a:ext>
            </a:extLst>
          </p:cNvPr>
          <p:cNvSpPr>
            <a:spLocks noGrp="1"/>
          </p:cNvSpPr>
          <p:nvPr>
            <p:ph type="body" sz="quarter" idx="10"/>
          </p:nvPr>
        </p:nvSpPr>
        <p:spPr>
          <a:xfrm>
            <a:off x="438150" y="1076623"/>
            <a:ext cx="4466359" cy="2456057"/>
          </a:xfrm>
        </p:spPr>
        <p:txBody>
          <a:bodyPr/>
          <a:lstStyle/>
          <a:p>
            <a:r>
              <a:rPr lang="en-US" dirty="0"/>
              <a:t>Different tasks for each of the package types</a:t>
            </a:r>
          </a:p>
          <a:p>
            <a:r>
              <a:rPr lang="en-US" dirty="0"/>
              <a:t>Native integration with Azure Artifacts feeds</a:t>
            </a:r>
          </a:p>
          <a:p>
            <a:r>
              <a:rPr lang="en-US" dirty="0"/>
              <a:t>Connecting with remote packages sources possible</a:t>
            </a:r>
          </a:p>
          <a:p>
            <a:r>
              <a:rPr lang="en-US" dirty="0"/>
              <a:t>Requires authentication </a:t>
            </a:r>
          </a:p>
        </p:txBody>
      </p:sp>
      <p:pic>
        <p:nvPicPr>
          <p:cNvPr id="5" name="Picture 4">
            <a:extLst>
              <a:ext uri="{FF2B5EF4-FFF2-40B4-BE49-F238E27FC236}">
                <a16:creationId xmlns:a16="http://schemas.microsoft.com/office/drawing/2014/main" id="{9D9D7FDF-402A-4687-8635-5185AE974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270" y="1098415"/>
            <a:ext cx="3200423" cy="2503903"/>
          </a:xfrm>
          <a:prstGeom prst="rect">
            <a:avLst/>
          </a:prstGeom>
        </p:spPr>
      </p:pic>
    </p:spTree>
    <p:extLst>
      <p:ext uri="{BB962C8B-B14F-4D97-AF65-F5344CB8AC3E}">
        <p14:creationId xmlns:p14="http://schemas.microsoft.com/office/powerpoint/2010/main" val="163485653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CE45-71BA-4C46-ADE4-741F70B4ED2A}"/>
              </a:ext>
            </a:extLst>
          </p:cNvPr>
          <p:cNvSpPr>
            <a:spLocks noGrp="1"/>
          </p:cNvSpPr>
          <p:nvPr>
            <p:ph type="title"/>
          </p:nvPr>
        </p:nvSpPr>
        <p:spPr/>
        <p:txBody>
          <a:bodyPr/>
          <a:lstStyle/>
          <a:p>
            <a:r>
              <a:rPr lang="en-US" dirty="0"/>
              <a:t>Semantic versioning</a:t>
            </a:r>
          </a:p>
        </p:txBody>
      </p:sp>
      <p:sp>
        <p:nvSpPr>
          <p:cNvPr id="3" name="Text Placeholder 2">
            <a:extLst>
              <a:ext uri="{FF2B5EF4-FFF2-40B4-BE49-F238E27FC236}">
                <a16:creationId xmlns:a16="http://schemas.microsoft.com/office/drawing/2014/main" id="{20F6B039-5B25-4741-84D5-A4C1E29D02A4}"/>
              </a:ext>
            </a:extLst>
          </p:cNvPr>
          <p:cNvSpPr>
            <a:spLocks noGrp="1"/>
          </p:cNvSpPr>
          <p:nvPr>
            <p:ph type="body" sz="quarter" idx="10"/>
          </p:nvPr>
        </p:nvSpPr>
        <p:spPr>
          <a:xfrm>
            <a:off x="438150" y="1076623"/>
            <a:ext cx="8263890" cy="3813352"/>
          </a:xfrm>
        </p:spPr>
        <p:txBody>
          <a:bodyPr/>
          <a:lstStyle/>
          <a:p>
            <a:pPr marL="0" indent="0">
              <a:buNone/>
            </a:pPr>
            <a:r>
              <a:rPr lang="en-US" dirty="0"/>
              <a:t>Express nature and risk of change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See also: https://semver.org</a:t>
            </a:r>
          </a:p>
        </p:txBody>
      </p:sp>
      <p:pic>
        <p:nvPicPr>
          <p:cNvPr id="4098" name="Picture 2" descr="A semantic version number: 1.2.3-beta2. The 1.2.3 represents the nature of the change; the -beta2, the risk of the change.">
            <a:extLst>
              <a:ext uri="{FF2B5EF4-FFF2-40B4-BE49-F238E27FC236}">
                <a16:creationId xmlns:a16="http://schemas.microsoft.com/office/drawing/2014/main" id="{C5F999E4-9404-4590-AA1E-3E8BB16F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873" y="1251090"/>
            <a:ext cx="6608619" cy="297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1922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a:t>
            </a:r>
          </a:p>
        </p:txBody>
      </p:sp>
      <p:pic>
        <p:nvPicPr>
          <p:cNvPr id="2050" name="Picture 2" descr="Image of DevOps cycle: Getting to DevOps">
            <a:extLst>
              <a:ext uri="{FF2B5EF4-FFF2-40B4-BE49-F238E27FC236}">
                <a16:creationId xmlns:a16="http://schemas.microsoft.com/office/drawing/2014/main" id="{2B5B7363-1C91-4271-8FAF-5A741578D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04" y="2304645"/>
            <a:ext cx="4338791" cy="24856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dodef</a:t>
            </a:r>
            <a:endParaRPr lang="en-US" dirty="0">
              <a:solidFill>
                <a:srgbClr val="0070C0"/>
              </a:solidFill>
            </a:endParaRPr>
          </a:p>
        </p:txBody>
      </p:sp>
      <p:sp>
        <p:nvSpPr>
          <p:cNvPr id="4" name="TextBox 3">
            <a:extLst>
              <a:ext uri="{FF2B5EF4-FFF2-40B4-BE49-F238E27FC236}">
                <a16:creationId xmlns:a16="http://schemas.microsoft.com/office/drawing/2014/main" id="{30CE426F-D649-46E9-AC58-28EC3B0CF58F}"/>
              </a:ext>
            </a:extLst>
          </p:cNvPr>
          <p:cNvSpPr txBox="1"/>
          <p:nvPr/>
        </p:nvSpPr>
        <p:spPr>
          <a:xfrm>
            <a:off x="314553" y="1017100"/>
            <a:ext cx="8829445" cy="830997"/>
          </a:xfrm>
          <a:prstGeom prst="rect">
            <a:avLst/>
          </a:prstGeom>
          <a:noFill/>
        </p:spPr>
        <p:txBody>
          <a:bodyPr wrap="square" rtlCol="0">
            <a:spAutoFit/>
          </a:bodyPr>
          <a:lstStyle/>
          <a:p>
            <a:r>
              <a:rPr lang="en-US" sz="2400" dirty="0"/>
              <a:t>"The union of people, process, and products to enable continuous delivery of value to our end users"</a:t>
            </a:r>
          </a:p>
        </p:txBody>
      </p:sp>
    </p:spTree>
    <p:extLst>
      <p:ext uri="{BB962C8B-B14F-4D97-AF65-F5344CB8AC3E}">
        <p14:creationId xmlns:p14="http://schemas.microsoft.com/office/powerpoint/2010/main" val="30523561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Practices to Measure End-User Satisfaction</a:t>
            </a:r>
          </a:p>
        </p:txBody>
      </p:sp>
    </p:spTree>
    <p:extLst>
      <p:ext uri="{BB962C8B-B14F-4D97-AF65-F5344CB8AC3E}">
        <p14:creationId xmlns:p14="http://schemas.microsoft.com/office/powerpoint/2010/main" val="3511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Practices to Measure End-User Satisfaction</a:t>
            </a:r>
            <a:endParaRPr lang="nl-NL" dirty="0"/>
          </a:p>
        </p:txBody>
      </p:sp>
      <p:sp>
        <p:nvSpPr>
          <p:cNvPr id="3" name="Text Placeholder 2"/>
          <p:cNvSpPr>
            <a:spLocks noGrp="1"/>
          </p:cNvSpPr>
          <p:nvPr>
            <p:ph type="body" sz="quarter" idx="10"/>
          </p:nvPr>
        </p:nvSpPr>
        <p:spPr>
          <a:xfrm>
            <a:off x="439793" y="1075778"/>
            <a:ext cx="8263890" cy="1923604"/>
          </a:xfrm>
        </p:spPr>
        <p:txBody>
          <a:bodyPr/>
          <a:lstStyle/>
          <a:p>
            <a:pPr marL="385763" indent="-385763">
              <a:spcBef>
                <a:spcPts val="600"/>
              </a:spcBef>
              <a:buFont typeface="+mj-lt"/>
              <a:buAutoNum type="arabicPeriod"/>
            </a:pPr>
            <a:r>
              <a:rPr lang="en-US" dirty="0"/>
              <a:t>Outline your goals and plan.</a:t>
            </a:r>
          </a:p>
          <a:p>
            <a:pPr marL="385763" indent="-385763">
              <a:spcBef>
                <a:spcPts val="600"/>
              </a:spcBef>
              <a:buFont typeface="+mj-lt"/>
              <a:buAutoNum type="arabicPeriod"/>
            </a:pPr>
            <a:r>
              <a:rPr lang="en-US" dirty="0"/>
              <a:t>Create a customer satisfaction survey. </a:t>
            </a:r>
          </a:p>
          <a:p>
            <a:pPr marL="385763" indent="-385763">
              <a:spcBef>
                <a:spcPts val="600"/>
              </a:spcBef>
              <a:buFont typeface="+mj-lt"/>
              <a:buAutoNum type="arabicPeriod"/>
            </a:pPr>
            <a:r>
              <a:rPr lang="en-US" dirty="0"/>
              <a:t>Choose your survey’s trigger and timing. </a:t>
            </a:r>
          </a:p>
          <a:p>
            <a:pPr marL="385763" indent="-385763">
              <a:spcBef>
                <a:spcPts val="600"/>
              </a:spcBef>
              <a:buFont typeface="+mj-lt"/>
              <a:buAutoNum type="arabicPeriod"/>
            </a:pPr>
            <a:r>
              <a:rPr lang="en-US" dirty="0"/>
              <a:t>Analyze the survey data. </a:t>
            </a:r>
          </a:p>
          <a:p>
            <a:pPr marL="385763" indent="-385763">
              <a:spcBef>
                <a:spcPts val="600"/>
              </a:spcBef>
              <a:buFont typeface="+mj-lt"/>
              <a:buAutoNum type="arabicPeriod"/>
            </a:pPr>
            <a:r>
              <a:rPr lang="en-US" dirty="0"/>
              <a:t>Make adjustments and repeat.</a:t>
            </a:r>
            <a:endParaRPr lang="nl-NL" sz="2000" dirty="0"/>
          </a:p>
        </p:txBody>
      </p:sp>
    </p:spTree>
    <p:extLst>
      <p:ext uri="{BB962C8B-B14F-4D97-AF65-F5344CB8AC3E}">
        <p14:creationId xmlns:p14="http://schemas.microsoft.com/office/powerpoint/2010/main" val="360677697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1902908"/>
            <a:ext cx="8073492" cy="747897"/>
          </a:xfrm>
        </p:spPr>
        <p:txBody>
          <a:bodyPr/>
          <a:lstStyle/>
          <a:p>
            <a:r>
              <a:rPr lang="en-US" dirty="0"/>
              <a:t>Tools to Track System Usage, Feature Usage, and Flow</a:t>
            </a:r>
          </a:p>
        </p:txBody>
      </p:sp>
    </p:spTree>
    <p:extLst>
      <p:ext uri="{BB962C8B-B14F-4D97-AF65-F5344CB8AC3E}">
        <p14:creationId xmlns:p14="http://schemas.microsoft.com/office/powerpoint/2010/main" val="29016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0198F11-5D7B-4D1D-9CEC-53EFB1E60333}"/>
              </a:ext>
            </a:extLst>
          </p:cNvPr>
          <p:cNvSpPr>
            <a:spLocks noGrp="1"/>
          </p:cNvSpPr>
          <p:nvPr>
            <p:ph type="body" sz="quarter" idx="10"/>
          </p:nvPr>
        </p:nvSpPr>
        <p:spPr>
          <a:xfrm>
            <a:off x="439793" y="1075778"/>
            <a:ext cx="8263890" cy="710964"/>
          </a:xfrm>
        </p:spPr>
        <p:txBody>
          <a:bodyPr/>
          <a:lstStyle/>
          <a:p>
            <a:endParaRPr lang="en-US" dirty="0"/>
          </a:p>
          <a:p>
            <a:endParaRPr lang="en-US" dirty="0"/>
          </a:p>
        </p:txBody>
      </p:sp>
      <p:pic>
        <p:nvPicPr>
          <p:cNvPr id="4" name="Picture 3">
            <a:extLst>
              <a:ext uri="{FF2B5EF4-FFF2-40B4-BE49-F238E27FC236}">
                <a16:creationId xmlns:a16="http://schemas.microsoft.com/office/drawing/2014/main" id="{F124BBF4-15A1-4D27-A4E2-843A3B42B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45" y="188844"/>
            <a:ext cx="8122583" cy="4552121"/>
          </a:xfrm>
          <a:prstGeom prst="rect">
            <a:avLst/>
          </a:prstGeom>
        </p:spPr>
      </p:pic>
    </p:spTree>
    <p:extLst>
      <p:ext uri="{BB962C8B-B14F-4D97-AF65-F5344CB8AC3E}">
        <p14:creationId xmlns:p14="http://schemas.microsoft.com/office/powerpoint/2010/main" val="44662970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769DC-2722-43FD-91BF-9986FEF2CC3A}"/>
              </a:ext>
            </a:extLst>
          </p:cNvPr>
          <p:cNvSpPr>
            <a:spLocks noGrp="1"/>
          </p:cNvSpPr>
          <p:nvPr>
            <p:ph type="title"/>
          </p:nvPr>
        </p:nvSpPr>
        <p:spPr/>
        <p:txBody>
          <a:bodyPr/>
          <a:lstStyle/>
          <a:p>
            <a:r>
              <a:rPr lang="en-US" dirty="0"/>
              <a:t>App Center Diagnostics </a:t>
            </a:r>
          </a:p>
        </p:txBody>
      </p:sp>
      <p:sp>
        <p:nvSpPr>
          <p:cNvPr id="5" name="Content Placeholder 4">
            <a:extLst>
              <a:ext uri="{FF2B5EF4-FFF2-40B4-BE49-F238E27FC236}">
                <a16:creationId xmlns:a16="http://schemas.microsoft.com/office/drawing/2014/main" id="{7F0B7BFB-6303-4EE0-AF6C-70313274F00F}"/>
              </a:ext>
            </a:extLst>
          </p:cNvPr>
          <p:cNvSpPr>
            <a:spLocks noGrp="1"/>
          </p:cNvSpPr>
          <p:nvPr>
            <p:ph type="body" sz="quarter" idx="10"/>
          </p:nvPr>
        </p:nvSpPr>
        <p:spPr>
          <a:xfrm>
            <a:off x="439793" y="1075778"/>
            <a:ext cx="8263890" cy="2714589"/>
          </a:xfrm>
        </p:spPr>
        <p:txBody>
          <a:bodyPr/>
          <a:lstStyle/>
          <a:p>
            <a:pPr marL="342900" indent="-342900">
              <a:buFont typeface="Arial" panose="020B0604020202020204" pitchFamily="34" charset="0"/>
              <a:buChar char="•"/>
            </a:pPr>
            <a:r>
              <a:rPr lang="en-US" dirty="0"/>
              <a:t>App Center Diagnostics is a cloud service that helps developers monitor the health of an application, delivering the data needed to understand what happens when an app fails during testing or in the wild. </a:t>
            </a:r>
          </a:p>
          <a:p>
            <a:pPr marL="342900" indent="-342900">
              <a:buFont typeface="Arial" panose="020B0604020202020204" pitchFamily="34" charset="0"/>
              <a:buChar char="•"/>
            </a:pPr>
            <a:r>
              <a:rPr lang="en-US" dirty="0"/>
              <a:t>In the App Center Diagnostics UI, you can attach, view and download one binary and one test attachment to your crash reports.</a:t>
            </a:r>
          </a:p>
          <a:p>
            <a:pPr marL="342900" indent="-342900">
              <a:buFont typeface="Arial" panose="020B0604020202020204" pitchFamily="34" charset="0"/>
              <a:buChar char="•"/>
            </a:pPr>
            <a:r>
              <a:rPr lang="en-US" dirty="0"/>
              <a:t>Track events leading up to a crash to capture useful information about the state of your app.</a:t>
            </a:r>
          </a:p>
        </p:txBody>
      </p:sp>
    </p:spTree>
    <p:extLst>
      <p:ext uri="{BB962C8B-B14F-4D97-AF65-F5344CB8AC3E}">
        <p14:creationId xmlns:p14="http://schemas.microsoft.com/office/powerpoint/2010/main" val="148882763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342900" y="1045844"/>
            <a:ext cx="2400300" cy="1714500"/>
          </a:xfrm>
        </p:spPr>
        <p:txBody>
          <a:bodyPr anchor="ctr">
            <a:noAutofit/>
          </a:bodyPr>
          <a:lstStyle/>
          <a:p>
            <a:r>
              <a:rPr lang="en-US" sz="2100" dirty="0"/>
              <a:t>Azure Dashboards</a:t>
            </a:r>
            <a:br>
              <a:rPr lang="en-US" sz="2100" dirty="0"/>
            </a:br>
            <a:br>
              <a:rPr lang="en-US" sz="2100" dirty="0"/>
            </a:br>
            <a:endParaRPr lang="en-US" sz="2100" dirty="0"/>
          </a:p>
        </p:txBody>
      </p:sp>
      <p:sp>
        <p:nvSpPr>
          <p:cNvPr id="5" name="Slide Number Placeholder 4">
            <a:extLst>
              <a:ext uri="{FF2B5EF4-FFF2-40B4-BE49-F238E27FC236}">
                <a16:creationId xmlns:a16="http://schemas.microsoft.com/office/drawing/2014/main" id="{F10D4B16-7B3C-42A1-B91D-EAA6F746442A}"/>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65</a:t>
            </a:fld>
            <a:endParaRPr lang="en-US" sz="1350">
              <a:solidFill>
                <a:srgbClr val="0D0D0D"/>
              </a:solidFill>
              <a:latin typeface="Segoe UI"/>
            </a:endParaRPr>
          </a:p>
        </p:txBody>
      </p:sp>
      <p:pic>
        <p:nvPicPr>
          <p:cNvPr id="7" name="Content Placeholder 6" descr="A screenshot of a social media post&#10;&#10;Description automatically generated">
            <a:extLst>
              <a:ext uri="{FF2B5EF4-FFF2-40B4-BE49-F238E27FC236}">
                <a16:creationId xmlns:a16="http://schemas.microsoft.com/office/drawing/2014/main" id="{9CEE6163-9370-4B0C-820B-9CFDDFCA8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489503"/>
            <a:ext cx="5824331" cy="4164495"/>
          </a:xfrm>
        </p:spPr>
      </p:pic>
    </p:spTree>
    <p:extLst>
      <p:ext uri="{BB962C8B-B14F-4D97-AF65-F5344CB8AC3E}">
        <p14:creationId xmlns:p14="http://schemas.microsoft.com/office/powerpoint/2010/main" val="8821392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AZ-400 Exam Strategy</a:t>
            </a:r>
            <a:br>
              <a:rPr lang="en-US" dirty="0"/>
            </a:br>
            <a:endParaRPr lang="en-US" dirty="0"/>
          </a:p>
        </p:txBody>
      </p:sp>
    </p:spTree>
    <p:extLst>
      <p:ext uri="{BB962C8B-B14F-4D97-AF65-F5344CB8AC3E}">
        <p14:creationId xmlns:p14="http://schemas.microsoft.com/office/powerpoint/2010/main" val="1835943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4210316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Preparing for Online Testing</a:t>
            </a:r>
          </a:p>
        </p:txBody>
      </p:sp>
    </p:spTree>
    <p:extLst>
      <p:ext uri="{BB962C8B-B14F-4D97-AF65-F5344CB8AC3E}">
        <p14:creationId xmlns:p14="http://schemas.microsoft.com/office/powerpoint/2010/main" val="25778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Why Microsoft Online Testing?</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186267" y="1268016"/>
            <a:ext cx="4748485" cy="3331830"/>
          </a:xfrm>
        </p:spPr>
        <p:txBody>
          <a:bodyPr>
            <a:normAutofit/>
          </a:bodyPr>
          <a:lstStyle/>
          <a:p>
            <a:r>
              <a:rPr lang="en-US" sz="2700" dirty="0">
                <a:solidFill>
                  <a:srgbClr val="0070C0"/>
                </a:solidFill>
              </a:rPr>
              <a:t>COVID means Pearson VUE physical testing centers are unavailable</a:t>
            </a:r>
          </a:p>
          <a:p>
            <a:r>
              <a:rPr lang="en-US" sz="2700" dirty="0">
                <a:solidFill>
                  <a:srgbClr val="0070C0"/>
                </a:solidFill>
              </a:rPr>
              <a:t>The Pearson OnVUE client has come a LONG way</a:t>
            </a:r>
          </a:p>
          <a:p>
            <a:r>
              <a:rPr lang="en-US" sz="2700" dirty="0">
                <a:solidFill>
                  <a:srgbClr val="0070C0"/>
                </a:solidFill>
              </a:rPr>
              <a:t>I'll use online testing exclusively from now on</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BCD1949B-A759-48A3-9918-2E21EE088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552575"/>
            <a:ext cx="3928533" cy="2209800"/>
          </a:xfrm>
          <a:prstGeom prst="rect">
            <a:avLst/>
          </a:prstGeom>
          <a:ln w="12700">
            <a:solidFill>
              <a:schemeClr val="tx1"/>
            </a:solidFill>
          </a:ln>
        </p:spPr>
      </p:pic>
    </p:spTree>
    <p:extLst>
      <p:ext uri="{BB962C8B-B14F-4D97-AF65-F5344CB8AC3E}">
        <p14:creationId xmlns:p14="http://schemas.microsoft.com/office/powerpoint/2010/main" val="352961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CI / CD</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b="1" dirty="0">
                <a:solidFill>
                  <a:srgbClr val="0070C0"/>
                </a:solidFill>
              </a:rPr>
              <a:t>Continuous integration</a:t>
            </a:r>
            <a:r>
              <a:rPr lang="en-US" dirty="0"/>
              <a:t>: Merging code changes to main branch often</a:t>
            </a:r>
          </a:p>
          <a:p>
            <a:r>
              <a:rPr lang="en-US" b="1" dirty="0">
                <a:solidFill>
                  <a:srgbClr val="0070C0"/>
                </a:solidFill>
              </a:rPr>
              <a:t>Continuous delivery</a:t>
            </a:r>
            <a:r>
              <a:rPr lang="en-US" dirty="0"/>
              <a:t>: Ability to deploy your application to your customers with a button click</a:t>
            </a:r>
          </a:p>
          <a:p>
            <a:r>
              <a:rPr lang="en-US" b="1" dirty="0">
                <a:solidFill>
                  <a:srgbClr val="0070C0"/>
                </a:solidFill>
              </a:rPr>
              <a:t>Continuous deployment</a:t>
            </a:r>
            <a:r>
              <a:rPr lang="en-US" dirty="0"/>
              <a:t>: Automated code movement, potentially to production</a:t>
            </a:r>
          </a:p>
          <a:p>
            <a:pPr marL="0" indent="0">
              <a:buNone/>
            </a:pPr>
            <a:endParaRPr lang="en-US" dirty="0"/>
          </a:p>
        </p:txBody>
      </p:sp>
    </p:spTree>
    <p:extLst>
      <p:ext uri="{BB962C8B-B14F-4D97-AF65-F5344CB8AC3E}">
        <p14:creationId xmlns:p14="http://schemas.microsoft.com/office/powerpoint/2010/main" val="280814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52141" y="1410891"/>
            <a:ext cx="4948510" cy="3331830"/>
          </a:xfrm>
        </p:spPr>
        <p:txBody>
          <a:bodyPr>
            <a:normAutofit/>
          </a:bodyPr>
          <a:lstStyle/>
          <a:p>
            <a:r>
              <a:rPr lang="en-US" sz="2700" dirty="0">
                <a:solidFill>
                  <a:srgbClr val="0070C0"/>
                </a:solidFill>
              </a:rPr>
              <a:t>Windows 10 / Windows 8.1</a:t>
            </a:r>
          </a:p>
          <a:p>
            <a:r>
              <a:rPr lang="en-US" sz="2700" dirty="0">
                <a:solidFill>
                  <a:srgbClr val="0070C0"/>
                </a:solidFill>
              </a:rPr>
              <a:t>macOS High Sierra (10.13)</a:t>
            </a:r>
          </a:p>
          <a:p>
            <a:r>
              <a:rPr lang="en-US" sz="2700" dirty="0">
                <a:solidFill>
                  <a:srgbClr val="0070C0"/>
                </a:solidFill>
              </a:rPr>
              <a:t>4 GB RAM</a:t>
            </a:r>
          </a:p>
          <a:p>
            <a:r>
              <a:rPr lang="en-US" sz="2700" dirty="0">
                <a:solidFill>
                  <a:srgbClr val="0070C0"/>
                </a:solidFill>
              </a:rPr>
              <a:t>1024x768/16 resolution</a:t>
            </a:r>
          </a:p>
          <a:p>
            <a:pPr lvl="1"/>
            <a:r>
              <a:rPr lang="en-US" sz="2400" dirty="0">
                <a:solidFill>
                  <a:srgbClr val="0070C0"/>
                </a:solidFill>
                <a:latin typeface="Segoe UI Semilight" panose="020B0402040204020203" pitchFamily="34" charset="0"/>
                <a:cs typeface="Segoe UI Semilight" panose="020B0402040204020203" pitchFamily="34" charset="0"/>
              </a:rPr>
              <a:t>1920x1080/32 recommended</a:t>
            </a:r>
          </a:p>
          <a:p>
            <a:pPr lvl="1"/>
            <a:r>
              <a:rPr lang="en-US" sz="2400" dirty="0">
                <a:solidFill>
                  <a:srgbClr val="0070C0"/>
                </a:solidFill>
                <a:latin typeface="Segoe UI Semilight" panose="020B0402040204020203" pitchFamily="34" charset="0"/>
                <a:cs typeface="Segoe UI Semilight" panose="020B0402040204020203" pitchFamily="34" charset="0"/>
              </a:rPr>
              <a:t>Touchscreens are prohibited</a:t>
            </a: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2050" name="Picture 2" descr="Integrated camera is not working in Windows 10, 8 [100% SOLVED]">
            <a:extLst>
              <a:ext uri="{FF2B5EF4-FFF2-40B4-BE49-F238E27FC236}">
                <a16:creationId xmlns:a16="http://schemas.microsoft.com/office/drawing/2014/main" id="{A4823C7E-52FB-41BE-8477-5517F5ECE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800" y="1410891"/>
            <a:ext cx="4113287" cy="249614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4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26233" y="1537826"/>
            <a:ext cx="4371974" cy="3331830"/>
          </a:xfrm>
        </p:spPr>
        <p:txBody>
          <a:bodyPr>
            <a:normAutofit/>
          </a:bodyPr>
          <a:lstStyle/>
          <a:p>
            <a:r>
              <a:rPr lang="en-US" sz="2700" dirty="0">
                <a:solidFill>
                  <a:srgbClr val="0070C0"/>
                </a:solidFill>
              </a:rPr>
              <a:t>3 Mbps down/up network bandwidth</a:t>
            </a:r>
          </a:p>
          <a:p>
            <a:pPr lvl="1"/>
            <a:r>
              <a:rPr lang="en-US" sz="2400" dirty="0">
                <a:solidFill>
                  <a:srgbClr val="0070C0"/>
                </a:solidFill>
                <a:latin typeface="Segoe UI Semilight" panose="020B0402040204020203" pitchFamily="34" charset="0"/>
                <a:cs typeface="Segoe UI Semilight" panose="020B0402040204020203" pitchFamily="34" charset="0"/>
              </a:rPr>
              <a:t>Mobile hotspot tethering is prohibited</a:t>
            </a:r>
          </a:p>
          <a:p>
            <a:r>
              <a:rPr lang="en-US" sz="2700" dirty="0">
                <a:solidFill>
                  <a:srgbClr val="0070C0"/>
                </a:solidFill>
              </a:rPr>
              <a:t>Browsers:</a:t>
            </a:r>
          </a:p>
          <a:p>
            <a:pPr lvl="1"/>
            <a:r>
              <a:rPr lang="en-US" sz="2400" dirty="0">
                <a:solidFill>
                  <a:srgbClr val="0070C0"/>
                </a:solidFill>
                <a:latin typeface="Segoe UI Semilight" panose="020B0402040204020203" pitchFamily="34" charset="0"/>
                <a:cs typeface="Segoe UI Semilight" panose="020B0402040204020203" pitchFamily="34" charset="0"/>
              </a:rPr>
              <a:t>IE 11, Edge, Chrome, Firefox, or Safari (latest versions)</a:t>
            </a:r>
          </a:p>
          <a:p>
            <a:endParaRPr lang="en-US" sz="2700" dirty="0">
              <a:solidFill>
                <a:srgbClr val="0070C0"/>
              </a:solidFill>
            </a:endParaRP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946ABC4C-68F2-4720-9019-8DEB28A34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15" y="1268016"/>
            <a:ext cx="4179353" cy="2990850"/>
          </a:xfrm>
          <a:prstGeom prst="rect">
            <a:avLst/>
          </a:prstGeom>
          <a:ln w="12700">
            <a:solidFill>
              <a:schemeClr val="tx1"/>
            </a:solidFill>
          </a:ln>
        </p:spPr>
      </p:pic>
    </p:spTree>
    <p:extLst>
      <p:ext uri="{BB962C8B-B14F-4D97-AF65-F5344CB8AC3E}">
        <p14:creationId xmlns:p14="http://schemas.microsoft.com/office/powerpoint/2010/main" val="271206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00026" y="1537826"/>
            <a:ext cx="4371974" cy="3331830"/>
          </a:xfrm>
        </p:spPr>
        <p:txBody>
          <a:bodyPr>
            <a:normAutofit/>
          </a:bodyPr>
          <a:lstStyle/>
          <a:p>
            <a:r>
              <a:rPr lang="en-US" sz="2700" dirty="0">
                <a:solidFill>
                  <a:srgbClr val="0070C0"/>
                </a:solidFill>
              </a:rPr>
              <a:t>Webcam: 640x480/10 fps</a:t>
            </a:r>
          </a:p>
          <a:p>
            <a:r>
              <a:rPr lang="en-US" sz="2700" dirty="0">
                <a:solidFill>
                  <a:srgbClr val="0070C0"/>
                </a:solidFill>
              </a:rPr>
              <a:t>Microphone: integrated</a:t>
            </a:r>
          </a:p>
          <a:p>
            <a:pPr lvl="1"/>
            <a:r>
              <a:rPr lang="en-US" sz="2400" dirty="0">
                <a:solidFill>
                  <a:srgbClr val="0070C0"/>
                </a:solidFill>
                <a:latin typeface="Segoe UI Semilight" panose="020B0402040204020203" pitchFamily="34" charset="0"/>
                <a:cs typeface="Segoe UI Semilight" panose="020B0402040204020203" pitchFamily="34" charset="0"/>
              </a:rPr>
              <a:t>Headsets not allowed</a:t>
            </a:r>
          </a:p>
          <a:p>
            <a:r>
              <a:rPr lang="en-US" sz="2700" dirty="0">
                <a:solidFill>
                  <a:srgbClr val="0070C0"/>
                </a:solidFill>
              </a:rPr>
              <a:t>Corporate VPNs, firewalls, and proxies will likely disrupt the delivery</a:t>
            </a:r>
          </a:p>
          <a:p>
            <a:pPr lvl="1"/>
            <a:r>
              <a:rPr lang="en-US" sz="2400" dirty="0">
                <a:solidFill>
                  <a:srgbClr val="0070C0"/>
                </a:solidFill>
                <a:latin typeface="Segoe UI Semilight" panose="020B0402040204020203" pitchFamily="34" charset="0"/>
                <a:cs typeface="Segoe UI Semilight" panose="020B0402040204020203" pitchFamily="34" charset="0"/>
              </a:rPr>
              <a:t>Check with networking team first</a:t>
            </a:r>
          </a:p>
          <a:p>
            <a:endParaRPr lang="en-US" sz="2700" dirty="0">
              <a:solidFill>
                <a:srgbClr val="0070C0"/>
              </a:solidFill>
            </a:endParaRP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BB1AD8C-A2F3-47E3-8127-83B0C815F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425" y="1268016"/>
            <a:ext cx="3905250" cy="2928938"/>
          </a:xfrm>
          <a:prstGeom prst="rect">
            <a:avLst/>
          </a:prstGeom>
          <a:ln w="12700">
            <a:solidFill>
              <a:schemeClr val="tx1"/>
            </a:solidFill>
          </a:ln>
        </p:spPr>
      </p:pic>
    </p:spTree>
    <p:extLst>
      <p:ext uri="{BB962C8B-B14F-4D97-AF65-F5344CB8AC3E}">
        <p14:creationId xmlns:p14="http://schemas.microsoft.com/office/powerpoint/2010/main" val="9731426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Your Pre-Exam Checklist</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268017"/>
            <a:ext cx="5772149" cy="3601640"/>
          </a:xfrm>
        </p:spPr>
        <p:txBody>
          <a:bodyPr>
            <a:normAutofit/>
          </a:bodyPr>
          <a:lstStyle/>
          <a:p>
            <a:r>
              <a:rPr lang="en-US" sz="2700" dirty="0">
                <a:solidFill>
                  <a:srgbClr val="0070C0"/>
                </a:solidFill>
              </a:rPr>
              <a:t>Computer set up</a:t>
            </a:r>
          </a:p>
          <a:p>
            <a:pPr lvl="1"/>
            <a:r>
              <a:rPr lang="en-US" sz="2400" dirty="0">
                <a:solidFill>
                  <a:srgbClr val="0070C0"/>
                </a:solidFill>
                <a:latin typeface="Segoe UI Semilight" panose="020B0402040204020203" pitchFamily="34" charset="0"/>
                <a:cs typeface="Segoe UI Semilight" panose="020B0402040204020203" pitchFamily="34" charset="0"/>
              </a:rPr>
              <a:t>Kill all tasks except for your browser</a:t>
            </a:r>
          </a:p>
          <a:p>
            <a:pPr lvl="1"/>
            <a:r>
              <a:rPr lang="en-US" sz="2400" dirty="0">
                <a:solidFill>
                  <a:srgbClr val="0070C0"/>
                </a:solidFill>
                <a:latin typeface="Segoe UI Semilight" panose="020B0402040204020203" pitchFamily="34" charset="0"/>
                <a:cs typeface="Segoe UI Semilight" panose="020B0402040204020203" pitchFamily="34" charset="0"/>
              </a:rPr>
              <a:t>May need to use Task Manager or Activity Monitor</a:t>
            </a:r>
          </a:p>
          <a:p>
            <a:pPr lvl="1"/>
            <a:r>
              <a:rPr lang="en-US" sz="2400" dirty="0">
                <a:solidFill>
                  <a:srgbClr val="0070C0"/>
                </a:solidFill>
                <a:latin typeface="Segoe UI Semilight" panose="020B0402040204020203" pitchFamily="34" charset="0"/>
                <a:cs typeface="Segoe UI Semilight" panose="020B0402040204020203" pitchFamily="34" charset="0"/>
              </a:rPr>
              <a:t>Additional monitors turned off</a:t>
            </a:r>
          </a:p>
          <a:p>
            <a:r>
              <a:rPr lang="en-US" sz="2700" dirty="0">
                <a:solidFill>
                  <a:srgbClr val="0070C0"/>
                </a:solidFill>
              </a:rPr>
              <a:t>Mobile phone</a:t>
            </a:r>
          </a:p>
          <a:p>
            <a:r>
              <a:rPr lang="en-US" sz="2700" dirty="0">
                <a:solidFill>
                  <a:srgbClr val="0070C0"/>
                </a:solidFill>
              </a:rPr>
              <a:t>ID</a:t>
            </a:r>
          </a:p>
          <a:p>
            <a:endParaRPr lang="en-US" sz="2700" dirty="0">
              <a:solidFill>
                <a:srgbClr val="0070C0"/>
              </a:solidFill>
            </a:endParaRPr>
          </a:p>
        </p:txBody>
      </p:sp>
    </p:spTree>
    <p:extLst>
      <p:ext uri="{BB962C8B-B14F-4D97-AF65-F5344CB8AC3E}">
        <p14:creationId xmlns:p14="http://schemas.microsoft.com/office/powerpoint/2010/main" val="37289413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During the Exam</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a:solidFill>
                  <a:srgbClr val="0070C0"/>
                </a:solidFill>
              </a:rPr>
              <a:t>Keep your face in the webcam frame</a:t>
            </a:r>
          </a:p>
          <a:p>
            <a:r>
              <a:rPr lang="en-US" sz="2700" dirty="0">
                <a:solidFill>
                  <a:srgbClr val="0070C0"/>
                </a:solidFill>
              </a:rPr>
              <a:t>Keep your hands away from your mouth</a:t>
            </a:r>
          </a:p>
          <a:p>
            <a:r>
              <a:rPr lang="en-US" sz="2700" dirty="0">
                <a:solidFill>
                  <a:srgbClr val="0070C0"/>
                </a:solidFill>
              </a:rPr>
              <a:t>Ensure you aren't interrupted</a:t>
            </a:r>
          </a:p>
          <a:p>
            <a:pPr lvl="1"/>
            <a:r>
              <a:rPr lang="en-US" sz="2400" dirty="0">
                <a:solidFill>
                  <a:srgbClr val="0070C0"/>
                </a:solidFill>
                <a:latin typeface="Segoe UI Semilight" panose="020B0402040204020203" pitchFamily="34" charset="0"/>
                <a:cs typeface="Segoe UI Semilight" panose="020B0402040204020203" pitchFamily="34" charset="0"/>
              </a:rPr>
              <a:t>Walled room</a:t>
            </a:r>
          </a:p>
          <a:p>
            <a:pPr lvl="1"/>
            <a:r>
              <a:rPr lang="en-US" sz="2400" dirty="0">
                <a:solidFill>
                  <a:srgbClr val="0070C0"/>
                </a:solidFill>
                <a:latin typeface="Segoe UI Semilight" panose="020B0402040204020203" pitchFamily="34" charset="0"/>
                <a:cs typeface="Segoe UI Semilight" panose="020B0402040204020203" pitchFamily="34" charset="0"/>
              </a:rPr>
              <a:t>Door closed</a:t>
            </a:r>
          </a:p>
          <a:p>
            <a:r>
              <a:rPr lang="en-US" sz="2700" dirty="0">
                <a:solidFill>
                  <a:srgbClr val="0070C0"/>
                </a:solidFill>
              </a:rPr>
              <a:t>No bio breaks are allowed</a:t>
            </a:r>
          </a:p>
          <a:p>
            <a:endParaRPr lang="en-US" sz="2700" dirty="0">
              <a:solidFill>
                <a:srgbClr val="0070C0"/>
              </a:solidFill>
            </a:endParaRPr>
          </a:p>
        </p:txBody>
      </p:sp>
    </p:spTree>
    <p:extLst>
      <p:ext uri="{BB962C8B-B14F-4D97-AF65-F5344CB8AC3E}">
        <p14:creationId xmlns:p14="http://schemas.microsoft.com/office/powerpoint/2010/main" val="6484030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18423-3EF4-4816-8938-9B15A099C7B5}"/>
              </a:ext>
            </a:extLst>
          </p:cNvPr>
          <p:cNvPicPr>
            <a:picLocks noChangeAspect="1"/>
          </p:cNvPicPr>
          <p:nvPr/>
        </p:nvPicPr>
        <p:blipFill>
          <a:blip r:embed="rId3"/>
          <a:stretch>
            <a:fillRect/>
          </a:stretch>
        </p:blipFill>
        <p:spPr>
          <a:xfrm>
            <a:off x="1643429" y="207464"/>
            <a:ext cx="5857143" cy="4728572"/>
          </a:xfrm>
          <a:prstGeom prst="rect">
            <a:avLst/>
          </a:prstGeom>
        </p:spPr>
      </p:pic>
    </p:spTree>
    <p:extLst>
      <p:ext uri="{BB962C8B-B14F-4D97-AF65-F5344CB8AC3E}">
        <p14:creationId xmlns:p14="http://schemas.microsoft.com/office/powerpoint/2010/main" val="26030892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325729-57C0-4BFA-B863-2D70269F63FB}"/>
              </a:ext>
            </a:extLst>
          </p:cNvPr>
          <p:cNvPicPr>
            <a:picLocks noChangeAspect="1"/>
          </p:cNvPicPr>
          <p:nvPr/>
        </p:nvPicPr>
        <p:blipFill>
          <a:blip r:embed="rId3"/>
          <a:stretch>
            <a:fillRect/>
          </a:stretch>
        </p:blipFill>
        <p:spPr>
          <a:xfrm>
            <a:off x="638625" y="238501"/>
            <a:ext cx="7866750" cy="4666499"/>
          </a:xfrm>
          <a:prstGeom prst="rect">
            <a:avLst/>
          </a:prstGeom>
        </p:spPr>
      </p:pic>
    </p:spTree>
    <p:extLst>
      <p:ext uri="{BB962C8B-B14F-4D97-AF65-F5344CB8AC3E}">
        <p14:creationId xmlns:p14="http://schemas.microsoft.com/office/powerpoint/2010/main" val="40198093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6AB3-B661-4781-B299-1CB21BD00B34}"/>
              </a:ext>
            </a:extLst>
          </p:cNvPr>
          <p:cNvPicPr>
            <a:picLocks noChangeAspect="1"/>
          </p:cNvPicPr>
          <p:nvPr/>
        </p:nvPicPr>
        <p:blipFill>
          <a:blip r:embed="rId3"/>
          <a:stretch>
            <a:fillRect/>
          </a:stretch>
        </p:blipFill>
        <p:spPr>
          <a:xfrm>
            <a:off x="587098" y="207935"/>
            <a:ext cx="7969804" cy="4727630"/>
          </a:xfrm>
          <a:prstGeom prst="rect">
            <a:avLst/>
          </a:prstGeom>
        </p:spPr>
      </p:pic>
    </p:spTree>
    <p:extLst>
      <p:ext uri="{BB962C8B-B14F-4D97-AF65-F5344CB8AC3E}">
        <p14:creationId xmlns:p14="http://schemas.microsoft.com/office/powerpoint/2010/main" val="20636955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1443B-182D-4EB4-88B8-5E31680B7C6B}"/>
              </a:ext>
            </a:extLst>
          </p:cNvPr>
          <p:cNvPicPr>
            <a:picLocks noChangeAspect="1"/>
          </p:cNvPicPr>
          <p:nvPr/>
        </p:nvPicPr>
        <p:blipFill>
          <a:blip r:embed="rId3"/>
          <a:stretch>
            <a:fillRect/>
          </a:stretch>
        </p:blipFill>
        <p:spPr>
          <a:xfrm>
            <a:off x="629911" y="233331"/>
            <a:ext cx="7884179" cy="4676839"/>
          </a:xfrm>
          <a:prstGeom prst="rect">
            <a:avLst/>
          </a:prstGeom>
        </p:spPr>
      </p:pic>
    </p:spTree>
    <p:extLst>
      <p:ext uri="{BB962C8B-B14F-4D97-AF65-F5344CB8AC3E}">
        <p14:creationId xmlns:p14="http://schemas.microsoft.com/office/powerpoint/2010/main" val="10097332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DF81DE-C608-4F72-A99D-2C0D4241749B}"/>
              </a:ext>
            </a:extLst>
          </p:cNvPr>
          <p:cNvPicPr>
            <a:picLocks noChangeAspect="1"/>
          </p:cNvPicPr>
          <p:nvPr/>
        </p:nvPicPr>
        <p:blipFill>
          <a:blip r:embed="rId3"/>
          <a:stretch>
            <a:fillRect/>
          </a:stretch>
        </p:blipFill>
        <p:spPr>
          <a:xfrm>
            <a:off x="537382" y="178444"/>
            <a:ext cx="8069237" cy="4786613"/>
          </a:xfrm>
          <a:prstGeom prst="rect">
            <a:avLst/>
          </a:prstGeom>
        </p:spPr>
      </p:pic>
    </p:spTree>
    <p:extLst>
      <p:ext uri="{BB962C8B-B14F-4D97-AF65-F5344CB8AC3E}">
        <p14:creationId xmlns:p14="http://schemas.microsoft.com/office/powerpoint/2010/main" val="1372265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CI / CD</a:t>
            </a:r>
          </a:p>
        </p:txBody>
      </p:sp>
      <p:pic>
        <p:nvPicPr>
          <p:cNvPr id="1026" name="Picture 2" descr="What are the differences between continuous integration, continuous delivery, and continuous deployment? | Atlassian CI/CD">
            <a:extLst>
              <a:ext uri="{FF2B5EF4-FFF2-40B4-BE49-F238E27FC236}">
                <a16:creationId xmlns:a16="http://schemas.microsoft.com/office/drawing/2014/main" id="{B20DDF61-1CA4-4966-94AE-7CBF0F773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620" y="861190"/>
            <a:ext cx="6884276" cy="38724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5F22029-4023-4035-869C-CC2A8E9C9F82}"/>
              </a:ext>
            </a:extLst>
          </p:cNvPr>
          <p:cNvSpPr txBox="1"/>
          <p:nvPr/>
        </p:nvSpPr>
        <p:spPr>
          <a:xfrm>
            <a:off x="6579990" y="4035972"/>
            <a:ext cx="1425390" cy="369332"/>
          </a:xfrm>
          <a:prstGeom prst="rect">
            <a:avLst/>
          </a:prstGeom>
          <a:noFill/>
        </p:spPr>
        <p:txBody>
          <a:bodyPr wrap="none" rtlCol="0">
            <a:spAutoFit/>
          </a:bodyPr>
          <a:lstStyle/>
          <a:p>
            <a:r>
              <a:rPr lang="en-US" dirty="0"/>
              <a:t>timw.info/</a:t>
            </a:r>
            <a:r>
              <a:rPr lang="en-US" dirty="0" err="1"/>
              <a:t>atl</a:t>
            </a:r>
            <a:endParaRPr lang="en-US" dirty="0"/>
          </a:p>
        </p:txBody>
      </p:sp>
      <p:sp>
        <p:nvSpPr>
          <p:cNvPr id="9" name="Callout: Line 8">
            <a:extLst>
              <a:ext uri="{FF2B5EF4-FFF2-40B4-BE49-F238E27FC236}">
                <a16:creationId xmlns:a16="http://schemas.microsoft.com/office/drawing/2014/main" id="{D9D1D8EF-A93A-4555-92BD-90373CFE2650}"/>
              </a:ext>
            </a:extLst>
          </p:cNvPr>
          <p:cNvSpPr/>
          <p:nvPr/>
        </p:nvSpPr>
        <p:spPr>
          <a:xfrm>
            <a:off x="208454" y="756744"/>
            <a:ext cx="1860332" cy="861849"/>
          </a:xfrm>
          <a:prstGeom prst="borderCallout1">
            <a:avLst>
              <a:gd name="adj1" fmla="val 90701"/>
              <a:gd name="adj2" fmla="val 101836"/>
              <a:gd name="adj3" fmla="val 167379"/>
              <a:gd name="adj4" fmla="val 1051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Triggered by commit/pull request</a:t>
            </a:r>
          </a:p>
        </p:txBody>
      </p:sp>
      <p:sp>
        <p:nvSpPr>
          <p:cNvPr id="11" name="Callout: Line 10">
            <a:extLst>
              <a:ext uri="{FF2B5EF4-FFF2-40B4-BE49-F238E27FC236}">
                <a16:creationId xmlns:a16="http://schemas.microsoft.com/office/drawing/2014/main" id="{69AE6A36-0369-484D-8F98-CEDDF758DBCE}"/>
              </a:ext>
            </a:extLst>
          </p:cNvPr>
          <p:cNvSpPr/>
          <p:nvPr/>
        </p:nvSpPr>
        <p:spPr>
          <a:xfrm>
            <a:off x="2878081" y="756743"/>
            <a:ext cx="1860332" cy="861849"/>
          </a:xfrm>
          <a:prstGeom prst="borderCallout1">
            <a:avLst>
              <a:gd name="adj1" fmla="val 90701"/>
              <a:gd name="adj2" fmla="val 101836"/>
              <a:gd name="adj3" fmla="val 157623"/>
              <a:gd name="adj4" fmla="val 10404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Triggered by successful build</a:t>
            </a:r>
          </a:p>
        </p:txBody>
      </p:sp>
      <p:sp>
        <p:nvSpPr>
          <p:cNvPr id="12" name="Callout: Line 11">
            <a:extLst>
              <a:ext uri="{FF2B5EF4-FFF2-40B4-BE49-F238E27FC236}">
                <a16:creationId xmlns:a16="http://schemas.microsoft.com/office/drawing/2014/main" id="{F12C2C9C-D76F-4670-91E2-E8C9DFB26A86}"/>
              </a:ext>
            </a:extLst>
          </p:cNvPr>
          <p:cNvSpPr/>
          <p:nvPr/>
        </p:nvSpPr>
        <p:spPr>
          <a:xfrm>
            <a:off x="3982543" y="3174123"/>
            <a:ext cx="1860332" cy="861849"/>
          </a:xfrm>
          <a:prstGeom prst="borderCallout1">
            <a:avLst>
              <a:gd name="adj1" fmla="val 2896"/>
              <a:gd name="adj2" fmla="val 103531"/>
              <a:gd name="adj3" fmla="val -59450"/>
              <a:gd name="adj4" fmla="val 1125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Gates/approvals</a:t>
            </a:r>
          </a:p>
        </p:txBody>
      </p:sp>
      <p:sp>
        <p:nvSpPr>
          <p:cNvPr id="10" name="Callout: Line 9">
            <a:extLst>
              <a:ext uri="{FF2B5EF4-FFF2-40B4-BE49-F238E27FC236}">
                <a16:creationId xmlns:a16="http://schemas.microsoft.com/office/drawing/2014/main" id="{577017FF-18DC-420E-BCD2-4F4AABB39851}"/>
              </a:ext>
            </a:extLst>
          </p:cNvPr>
          <p:cNvSpPr/>
          <p:nvPr/>
        </p:nvSpPr>
        <p:spPr>
          <a:xfrm>
            <a:off x="437054" y="2743198"/>
            <a:ext cx="1860332" cy="861849"/>
          </a:xfrm>
          <a:prstGeom prst="borderCallout1">
            <a:avLst>
              <a:gd name="adj1" fmla="val 29276"/>
              <a:gd name="adj2" fmla="val 107010"/>
              <a:gd name="adj3" fmla="val -26668"/>
              <a:gd name="adj4" fmla="val 1226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"Shift left"</a:t>
            </a:r>
          </a:p>
        </p:txBody>
      </p:sp>
    </p:spTree>
    <p:extLst>
      <p:ext uri="{BB962C8B-B14F-4D97-AF65-F5344CB8AC3E}">
        <p14:creationId xmlns:p14="http://schemas.microsoft.com/office/powerpoint/2010/main" val="219590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09DC1-DBE4-4131-BCDA-BCBC6FD42FC3}"/>
              </a:ext>
            </a:extLst>
          </p:cNvPr>
          <p:cNvPicPr>
            <a:picLocks noChangeAspect="1"/>
          </p:cNvPicPr>
          <p:nvPr/>
        </p:nvPicPr>
        <p:blipFill>
          <a:blip r:embed="rId3"/>
          <a:stretch>
            <a:fillRect/>
          </a:stretch>
        </p:blipFill>
        <p:spPr>
          <a:xfrm>
            <a:off x="695225" y="272075"/>
            <a:ext cx="7753551" cy="4599351"/>
          </a:xfrm>
          <a:prstGeom prst="rect">
            <a:avLst/>
          </a:prstGeom>
        </p:spPr>
      </p:pic>
    </p:spTree>
    <p:extLst>
      <p:ext uri="{BB962C8B-B14F-4D97-AF65-F5344CB8AC3E}">
        <p14:creationId xmlns:p14="http://schemas.microsoft.com/office/powerpoint/2010/main" val="37220346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1AE04D-035D-4ACD-A2BA-DC2C7AC59D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09" y="186579"/>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347CE6AE-0531-49D1-A0D5-524EC452C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8595" y="186579"/>
            <a:ext cx="2064356" cy="4467786"/>
          </a:xfrm>
          <a:prstGeom prst="rect">
            <a:avLst/>
          </a:prstGeom>
          <a:ln w="12700">
            <a:solidFill>
              <a:schemeClr val="tx1"/>
            </a:solidFill>
          </a:ln>
        </p:spPr>
      </p:pic>
      <p:pic>
        <p:nvPicPr>
          <p:cNvPr id="4" name="Picture 3">
            <a:extLst>
              <a:ext uri="{FF2B5EF4-FFF2-40B4-BE49-F238E27FC236}">
                <a16:creationId xmlns:a16="http://schemas.microsoft.com/office/drawing/2014/main" id="{1FC8436F-F397-4362-8887-E39F32242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0151" y="186577"/>
            <a:ext cx="2064357" cy="4467788"/>
          </a:xfrm>
          <a:prstGeom prst="rect">
            <a:avLst/>
          </a:prstGeom>
          <a:ln w="12700">
            <a:solidFill>
              <a:schemeClr val="tx1"/>
            </a:solidFill>
          </a:ln>
        </p:spPr>
      </p:pic>
    </p:spTree>
    <p:extLst>
      <p:ext uri="{BB962C8B-B14F-4D97-AF65-F5344CB8AC3E}">
        <p14:creationId xmlns:p14="http://schemas.microsoft.com/office/powerpoint/2010/main" val="359075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F7A4BA-F984-482B-B059-4FA0071447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598" y="337858"/>
            <a:ext cx="2064356" cy="4467785"/>
          </a:xfrm>
          <a:prstGeom prst="rect">
            <a:avLst/>
          </a:prstGeom>
          <a:ln w="12700">
            <a:solidFill>
              <a:schemeClr val="tx1"/>
            </a:solidFill>
          </a:ln>
        </p:spPr>
      </p:pic>
      <p:pic>
        <p:nvPicPr>
          <p:cNvPr id="4" name="Picture 3">
            <a:extLst>
              <a:ext uri="{FF2B5EF4-FFF2-40B4-BE49-F238E27FC236}">
                <a16:creationId xmlns:a16="http://schemas.microsoft.com/office/drawing/2014/main" id="{76C7D223-F6AC-4C98-B608-AE49669A1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472" y="337857"/>
            <a:ext cx="2064356" cy="4467786"/>
          </a:xfrm>
          <a:prstGeom prst="rect">
            <a:avLst/>
          </a:prstGeom>
          <a:ln w="12700">
            <a:solidFill>
              <a:schemeClr val="tx1"/>
            </a:solidFill>
          </a:ln>
        </p:spPr>
      </p:pic>
    </p:spTree>
    <p:extLst>
      <p:ext uri="{BB962C8B-B14F-4D97-AF65-F5344CB8AC3E}">
        <p14:creationId xmlns:p14="http://schemas.microsoft.com/office/powerpoint/2010/main" val="214656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BEA0CF-A3BA-452D-97BB-B7B0FFC624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1905" y="337857"/>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7A4A9545-1444-434B-A194-8D4DEA625D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8602" y="337857"/>
            <a:ext cx="2064356" cy="4467786"/>
          </a:xfrm>
          <a:prstGeom prst="rect">
            <a:avLst/>
          </a:prstGeom>
          <a:ln w="12700">
            <a:solidFill>
              <a:schemeClr val="tx1"/>
            </a:solidFill>
          </a:ln>
        </p:spPr>
      </p:pic>
    </p:spTree>
    <p:extLst>
      <p:ext uri="{BB962C8B-B14F-4D97-AF65-F5344CB8AC3E}">
        <p14:creationId xmlns:p14="http://schemas.microsoft.com/office/powerpoint/2010/main" val="26315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54A7E5-406A-46DD-B19F-EA7C6614CAB0}"/>
              </a:ext>
            </a:extLst>
          </p:cNvPr>
          <p:cNvPicPr>
            <a:picLocks noChangeAspect="1"/>
          </p:cNvPicPr>
          <p:nvPr/>
        </p:nvPicPr>
        <p:blipFill>
          <a:blip r:embed="rId3"/>
          <a:stretch>
            <a:fillRect/>
          </a:stretch>
        </p:blipFill>
        <p:spPr>
          <a:xfrm>
            <a:off x="591811" y="210730"/>
            <a:ext cx="7960379" cy="4722040"/>
          </a:xfrm>
          <a:prstGeom prst="rect">
            <a:avLst/>
          </a:prstGeom>
        </p:spPr>
      </p:pic>
    </p:spTree>
    <p:extLst>
      <p:ext uri="{BB962C8B-B14F-4D97-AF65-F5344CB8AC3E}">
        <p14:creationId xmlns:p14="http://schemas.microsoft.com/office/powerpoint/2010/main" val="27918992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CBADF-E513-4B88-9A4E-100D871863E5}"/>
              </a:ext>
            </a:extLst>
          </p:cNvPr>
          <p:cNvPicPr>
            <a:picLocks noChangeAspect="1"/>
          </p:cNvPicPr>
          <p:nvPr/>
        </p:nvPicPr>
        <p:blipFill>
          <a:blip r:embed="rId3"/>
          <a:stretch>
            <a:fillRect/>
          </a:stretch>
        </p:blipFill>
        <p:spPr>
          <a:xfrm>
            <a:off x="809525" y="339877"/>
            <a:ext cx="7524951" cy="4463747"/>
          </a:xfrm>
          <a:prstGeom prst="rect">
            <a:avLst/>
          </a:prstGeom>
        </p:spPr>
      </p:pic>
    </p:spTree>
    <p:extLst>
      <p:ext uri="{BB962C8B-B14F-4D97-AF65-F5344CB8AC3E}">
        <p14:creationId xmlns:p14="http://schemas.microsoft.com/office/powerpoint/2010/main" val="22679912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9FE4D5-DBC4-4B8C-A102-3875F9CB5A28}"/>
              </a:ext>
            </a:extLst>
          </p:cNvPr>
          <p:cNvPicPr>
            <a:picLocks noChangeAspect="1"/>
          </p:cNvPicPr>
          <p:nvPr/>
        </p:nvPicPr>
        <p:blipFill>
          <a:blip r:embed="rId3"/>
          <a:stretch>
            <a:fillRect/>
          </a:stretch>
        </p:blipFill>
        <p:spPr>
          <a:xfrm>
            <a:off x="912607" y="474908"/>
            <a:ext cx="7318787" cy="4193685"/>
          </a:xfrm>
          <a:prstGeom prst="rect">
            <a:avLst/>
          </a:prstGeom>
        </p:spPr>
      </p:pic>
    </p:spTree>
    <p:extLst>
      <p:ext uri="{BB962C8B-B14F-4D97-AF65-F5344CB8AC3E}">
        <p14:creationId xmlns:p14="http://schemas.microsoft.com/office/powerpoint/2010/main" val="9198807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AZ-400 Exam Tips</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Expect to see a lot of JSON, PowerShell, and Azure CLI</a:t>
            </a:r>
          </a:p>
          <a:p>
            <a:r>
              <a:rPr lang="en-US" dirty="0"/>
              <a:t>Expect NOT to see C# or JavaScript</a:t>
            </a:r>
          </a:p>
          <a:p>
            <a:r>
              <a:rPr lang="en-US" dirty="0"/>
              <a:t>It doesn't matter which exam order you use:</a:t>
            </a:r>
          </a:p>
          <a:p>
            <a:pPr lvl="1"/>
            <a:r>
              <a:rPr lang="en-US" dirty="0"/>
              <a:t>AZ-203</a:t>
            </a:r>
          </a:p>
          <a:p>
            <a:pPr lvl="1"/>
            <a:r>
              <a:rPr lang="en-US" dirty="0"/>
              <a:t>AZ-103/AZ-104</a:t>
            </a:r>
          </a:p>
          <a:p>
            <a:pPr lvl="1"/>
            <a:r>
              <a:rPr lang="en-US" dirty="0"/>
              <a:t>AZ-400</a:t>
            </a:r>
          </a:p>
          <a:p>
            <a:r>
              <a:rPr lang="en-US" dirty="0"/>
              <a:t>Perform due diligence in validating your environment for Microsoft online testing</a:t>
            </a:r>
          </a:p>
          <a:p>
            <a:pPr marL="0" indent="0">
              <a:buNone/>
            </a:pPr>
            <a:endParaRPr lang="en-US" dirty="0"/>
          </a:p>
        </p:txBody>
      </p:sp>
    </p:spTree>
    <p:extLst>
      <p:ext uri="{BB962C8B-B14F-4D97-AF65-F5344CB8AC3E}">
        <p14:creationId xmlns:p14="http://schemas.microsoft.com/office/powerpoint/2010/main" val="126001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2295307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Data Formats/Languages to Learn</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JSON</a:t>
            </a:r>
          </a:p>
          <a:p>
            <a:r>
              <a:rPr lang="en-US" dirty="0"/>
              <a:t>YAML</a:t>
            </a:r>
          </a:p>
          <a:p>
            <a:r>
              <a:rPr lang="en-US" dirty="0"/>
              <a:t>(Azure) PowerShell</a:t>
            </a:r>
          </a:p>
          <a:p>
            <a:r>
              <a:rPr lang="en-US" dirty="0"/>
              <a:t>Azure CLI</a:t>
            </a:r>
          </a:p>
          <a:p>
            <a:r>
              <a:rPr lang="en-US" dirty="0"/>
              <a:t>KQL</a:t>
            </a:r>
          </a:p>
          <a:p>
            <a:pPr marL="0" indent="0">
              <a:buNone/>
            </a:pPr>
            <a:endParaRPr lang="en-US" dirty="0"/>
          </a:p>
        </p:txBody>
      </p:sp>
    </p:spTree>
    <p:extLst>
      <p:ext uri="{BB962C8B-B14F-4D97-AF65-F5344CB8AC3E}">
        <p14:creationId xmlns:p14="http://schemas.microsoft.com/office/powerpoint/2010/main" val="266304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8921</TotalTime>
  <Words>7080</Words>
  <Application>Microsoft Office PowerPoint</Application>
  <PresentationFormat>On-screen Show (16:9)</PresentationFormat>
  <Paragraphs>769</Paragraphs>
  <Slides>88</Slides>
  <Notes>54</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88</vt:i4>
      </vt:variant>
    </vt:vector>
  </HeadingPairs>
  <TitlesOfParts>
    <vt:vector size="106" baseType="lpstr">
      <vt:lpstr>&amp;quot</vt:lpstr>
      <vt:lpstr>Arial</vt:lpstr>
      <vt:lpstr>Calibri</vt:lpstr>
      <vt:lpstr>Courier New</vt:lpstr>
      <vt:lpstr>Gotham Medium</vt:lpstr>
      <vt:lpstr>Lucida Sans Typewriter</vt:lpstr>
      <vt:lpstr>Segoe UI</vt:lpstr>
      <vt:lpstr>Segoe UI (Body)</vt:lpstr>
      <vt:lpstr>Segoe UI Light</vt:lpstr>
      <vt:lpstr>Segoe UI Semibold</vt:lpstr>
      <vt:lpstr>Segoe UI Semilight</vt:lpstr>
      <vt:lpstr>Segoe UI VSS (Regular)</vt:lpstr>
      <vt:lpstr>Tahoma</vt:lpstr>
      <vt:lpstr>Wingdings</vt:lpstr>
      <vt:lpstr>Standard_LiveLessons_2017</vt:lpstr>
      <vt:lpstr>WHITE TEMPLATE</vt:lpstr>
      <vt:lpstr>1_WHITE TEMPLATE</vt:lpstr>
      <vt:lpstr>2_WHITE TEMPLATE</vt:lpstr>
      <vt:lpstr>Exam AZ-400: Microsoft Azure DevOps Solutions Crash Course</vt:lpstr>
      <vt:lpstr>Tim Warner</vt:lpstr>
      <vt:lpstr>Session 2 of 2 Learning Goals</vt:lpstr>
      <vt:lpstr>Course Materials</vt:lpstr>
      <vt:lpstr>The Story So Far...</vt:lpstr>
      <vt:lpstr>DevOps</vt:lpstr>
      <vt:lpstr>CI / CD</vt:lpstr>
      <vt:lpstr>CI / CD</vt:lpstr>
      <vt:lpstr>Data Formats/Languages to Learn</vt:lpstr>
      <vt:lpstr>GitHub Actions</vt:lpstr>
      <vt:lpstr>Infrastructure as Code as Containers</vt:lpstr>
      <vt:lpstr>Containers vs. VMs</vt:lpstr>
      <vt:lpstr>Docker Container Build and Deployment Workflow</vt:lpstr>
      <vt:lpstr>Single-Stage Image Builds</vt:lpstr>
      <vt:lpstr>Multi-Stage Image Builds</vt:lpstr>
      <vt:lpstr>Azure Support for Containers</vt:lpstr>
      <vt:lpstr>Azure DevOps Docker Build/Release Tasks</vt:lpstr>
      <vt:lpstr>Infrastructure as Code and Configuration Management</vt:lpstr>
      <vt:lpstr>Imperative vs. Declarative</vt:lpstr>
      <vt:lpstr>Idempotence</vt:lpstr>
      <vt:lpstr>Configuration Drift</vt:lpstr>
      <vt:lpstr>What is Azure Resource Manager?</vt:lpstr>
      <vt:lpstr>Why Use ARM templates?</vt:lpstr>
      <vt:lpstr>What is Azure CLI?</vt:lpstr>
      <vt:lpstr>What is Azure PowerShell?</vt:lpstr>
      <vt:lpstr>VM Extensions with PowerShell</vt:lpstr>
      <vt:lpstr>Azure Cloud Shell</vt:lpstr>
      <vt:lpstr>Azure Automation</vt:lpstr>
      <vt:lpstr>What is Azure Automation?</vt:lpstr>
      <vt:lpstr>Automation accounts</vt:lpstr>
      <vt:lpstr>Infrastructure as a Service</vt:lpstr>
      <vt:lpstr>Azure Virtual Machines</vt:lpstr>
      <vt:lpstr>Scaling Azure VMs</vt:lpstr>
      <vt:lpstr>Walkthrough-Create Virtual Machine Scale Set</vt:lpstr>
      <vt:lpstr>Windows Server and Hyper-V containers</vt:lpstr>
      <vt:lpstr>Azure DevTest Labs</vt:lpstr>
      <vt:lpstr>Azure App Service</vt:lpstr>
      <vt:lpstr>App Service Plans</vt:lpstr>
      <vt:lpstr>Azure Functions</vt:lpstr>
      <vt:lpstr>Batch services</vt:lpstr>
      <vt:lpstr>Security and Compliance in the Pipeline</vt:lpstr>
      <vt:lpstr>Secure DevOps Kit for Azure (AzSK)</vt:lpstr>
      <vt:lpstr>Azure Security Center</vt:lpstr>
      <vt:lpstr>Azure Policy</vt:lpstr>
      <vt:lpstr>Azure Key Vault</vt:lpstr>
      <vt:lpstr>Role-Based Access Control (RBAC)</vt:lpstr>
      <vt:lpstr>Locks</vt:lpstr>
      <vt:lpstr>Azure Blueprints</vt:lpstr>
      <vt:lpstr>AZ-400.4 Module 1: Designing a Dependency Management Strategy</vt:lpstr>
      <vt:lpstr>Dependencies in software</vt:lpstr>
      <vt:lpstr>What is a package?</vt:lpstr>
      <vt:lpstr>Types of packages</vt:lpstr>
      <vt:lpstr>Package feeds</vt:lpstr>
      <vt:lpstr>Private and public feeds</vt:lpstr>
      <vt:lpstr>Public sources</vt:lpstr>
      <vt:lpstr>Azure Artifacts</vt:lpstr>
      <vt:lpstr>Integrating in build pipelines</vt:lpstr>
      <vt:lpstr>Azure Pipelines tasks</vt:lpstr>
      <vt:lpstr>Semantic versioning</vt:lpstr>
      <vt:lpstr>Practices to Measure End-User Satisfaction</vt:lpstr>
      <vt:lpstr>Design Practices to Measure End-User Satisfaction</vt:lpstr>
      <vt:lpstr>Tools to Track System Usage, Feature Usage, and Flow</vt:lpstr>
      <vt:lpstr>PowerPoint Presentation</vt:lpstr>
      <vt:lpstr>App Center Diagnostics </vt:lpstr>
      <vt:lpstr>Azure Dashboards  </vt:lpstr>
      <vt:lpstr>Exam AZ-400 Exam Strategy </vt:lpstr>
      <vt:lpstr> </vt:lpstr>
      <vt:lpstr>Preparing for Online Testing</vt:lpstr>
      <vt:lpstr>Why Microsoft Online Testing?</vt:lpstr>
      <vt:lpstr>Pearson OnVUE System Requirements</vt:lpstr>
      <vt:lpstr>Pearson OnVUE System Requirements</vt:lpstr>
      <vt:lpstr>Pearson OnVUE System Requirements</vt:lpstr>
      <vt:lpstr>Your Pre-Exam Checklist</vt:lpstr>
      <vt:lpstr>During the Exam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AZ-400 Exam Tips</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cp:lastModifiedBy>
  <cp:revision>214</cp:revision>
  <dcterms:created xsi:type="dcterms:W3CDTF">2015-09-28T19:52:00Z</dcterms:created>
  <dcterms:modified xsi:type="dcterms:W3CDTF">2020-06-30T14:00:50Z</dcterms:modified>
</cp:coreProperties>
</file>